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6"/>
  </p:notesMasterIdLst>
  <p:sldIdLst>
    <p:sldId id="270" r:id="rId3"/>
    <p:sldId id="275" r:id="rId4"/>
    <p:sldId id="257" r:id="rId5"/>
    <p:sldId id="425" r:id="rId6"/>
    <p:sldId id="426" r:id="rId7"/>
    <p:sldId id="428" r:id="rId8"/>
    <p:sldId id="402" r:id="rId9"/>
    <p:sldId id="348" r:id="rId10"/>
    <p:sldId id="313" r:id="rId11"/>
    <p:sldId id="415" r:id="rId12"/>
    <p:sldId id="314" r:id="rId13"/>
    <p:sldId id="416" r:id="rId14"/>
    <p:sldId id="417" r:id="rId15"/>
    <p:sldId id="419" r:id="rId16"/>
    <p:sldId id="418" r:id="rId17"/>
    <p:sldId id="420" r:id="rId18"/>
    <p:sldId id="421" r:id="rId19"/>
    <p:sldId id="422" r:id="rId20"/>
    <p:sldId id="423" r:id="rId21"/>
    <p:sldId id="433" r:id="rId22"/>
    <p:sldId id="432" r:id="rId23"/>
    <p:sldId id="430" r:id="rId24"/>
    <p:sldId id="26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00C"/>
    <a:srgbClr val="0070C0"/>
    <a:srgbClr val="C00000"/>
    <a:srgbClr val="CE000D"/>
    <a:srgbClr val="92D050"/>
    <a:srgbClr val="DDDDDD"/>
    <a:srgbClr val="3397D3"/>
    <a:srgbClr val="17375E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3" autoAdjust="0"/>
    <p:restoredTop sz="95400" autoAdjust="0"/>
  </p:normalViewPr>
  <p:slideViewPr>
    <p:cSldViewPr snapToGrid="0">
      <p:cViewPr varScale="1">
        <p:scale>
          <a:sx n="89" d="100"/>
          <a:sy n="89" d="100"/>
        </p:scale>
        <p:origin x="65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867F4-7545-409F-B243-FC9DE9FD46F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CF184-ED59-4ACB-9D68-ABCE1BB3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12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中盈安信</a:t>
            </a:r>
            <a:r>
              <a:rPr lang="en-US" altLang="zh-CN" dirty="0" smtClean="0">
                <a:solidFill>
                  <a:srgbClr val="C00000"/>
                </a:solidFill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</a:rPr>
              <a:t>公司通用模板</a:t>
            </a:r>
            <a:r>
              <a:rPr lang="en-US" altLang="zh-CN" dirty="0" smtClean="0">
                <a:effectLst/>
              </a:rPr>
              <a:t>-</a:t>
            </a:r>
            <a:r>
              <a:rPr lang="en-US" altLang="zh-CN" dirty="0" smtClean="0">
                <a:solidFill>
                  <a:srgbClr val="C00000"/>
                </a:solidFill>
              </a:rPr>
              <a:t>201606-V1.0</a:t>
            </a:r>
          </a:p>
          <a:p>
            <a:r>
              <a:rPr lang="zh-CN" altLang="en-US" dirty="0" smtClean="0">
                <a:solidFill>
                  <a:srgbClr val="C00000"/>
                </a:solidFill>
              </a:rPr>
              <a:t>模板使用提示：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baseline="0" dirty="0" smtClean="0"/>
              <a:t>    1</a:t>
            </a:r>
            <a:r>
              <a:rPr lang="zh-CN" altLang="en-US" baseline="0" dirty="0" smtClean="0"/>
              <a:t>，模板中图片可以根据汇报主题进行更改（在幻灯片模板中修改）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2</a:t>
            </a:r>
            <a:r>
              <a:rPr lang="zh-CN" altLang="en-US" baseline="0" dirty="0" smtClean="0"/>
              <a:t>，模板中主体文字为黑色，重点文字为深红色；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3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整体风格色调以公司</a:t>
            </a:r>
            <a:r>
              <a:rPr lang="en-US" altLang="zh-CN" baseline="0" dirty="0" smtClean="0"/>
              <a:t>logo</a:t>
            </a:r>
            <a:r>
              <a:rPr lang="zh-CN" altLang="en-US" baseline="0" dirty="0" smtClean="0"/>
              <a:t>颜色为主：深蓝、绿、红；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4</a:t>
            </a:r>
            <a:r>
              <a:rPr lang="zh-CN" altLang="en-US" baseline="0" dirty="0" smtClean="0"/>
              <a:t>，模板中图标可以修改颜色。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CF184-ED59-4ACB-9D68-ABCE1BB3D8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04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CF184-ED59-4ACB-9D68-ABCE1BB3D8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3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 Bar"/>
          <p:cNvSpPr/>
          <p:nvPr userDrawn="1"/>
        </p:nvSpPr>
        <p:spPr bwMode="auto">
          <a:xfrm>
            <a:off x="-26000" y="0"/>
            <a:ext cx="12224350" cy="3457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59" tIns="34280" rIns="68559" bIns="34280" anchor="ctr"/>
          <a:lstStyle/>
          <a:p>
            <a:pPr marR="0" lvl="0" indent="0" algn="ctr" defTabSz="68421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pic>
        <p:nvPicPr>
          <p:cNvPr id="19" name="Picture 13" descr="PPECLOGO-eff-0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212" y="2118190"/>
            <a:ext cx="5222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85" y="2743665"/>
            <a:ext cx="106045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PPECLOGO-eff-5-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6" y="2111672"/>
            <a:ext cx="1477963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PPECLOGO-eff-0-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49" y="2696044"/>
            <a:ext cx="9810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 descr="PPECLOGO-eff-0-1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47" y="2764307"/>
            <a:ext cx="4000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PPECLOGO-eff-0-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635" y="3883490"/>
            <a:ext cx="1968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 descr="PPECLOGO-eff-0-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35" y="2434103"/>
            <a:ext cx="981075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1" descr="PPECLOGO-eff-5-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85" y="2549990"/>
            <a:ext cx="1116012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2" descr="PPECLOGO-eff-0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97" y="3629490"/>
            <a:ext cx="5222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3" descr="PPECLOGO-eff-0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212" y="2118190"/>
            <a:ext cx="5222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5" descr="PPECLOGO-eff2-1-3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66" y="2800450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6" descr="PPECLOGO-eff2-1-4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949" y="3269128"/>
            <a:ext cx="70326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7" descr="PPECLOGO-eff2-1-3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85" y="2770657"/>
            <a:ext cx="360362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8" descr="PPECLOGO-eff2-1-3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97" y="3415178"/>
            <a:ext cx="280988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WordArt 22"/>
          <p:cNvSpPr>
            <a:spLocks noChangeArrowheads="1" noChangeShapeType="1" noTextEdit="1"/>
          </p:cNvSpPr>
          <p:nvPr userDrawn="1"/>
        </p:nvSpPr>
        <p:spPr bwMode="auto">
          <a:xfrm>
            <a:off x="2215560" y="3200869"/>
            <a:ext cx="6840537" cy="7921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endParaRPr lang="zh-CN" altLang="en-US" sz="3600" kern="10" spc="720">
              <a:gradFill rotWithShape="1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</a:gradFill>
              <a:effectLst>
                <a:outerShdw dist="45791" dir="3378596" algn="ctr" rotWithShape="0">
                  <a:srgbClr val="4D4D4D">
                    <a:alpha val="79999"/>
                  </a:srgbClr>
                </a:outerShdw>
              </a:effectLst>
              <a:latin typeface="黑体"/>
              <a:ea typeface="黑体"/>
            </a:endParaRPr>
          </a:p>
        </p:txBody>
      </p:sp>
      <p:pic>
        <p:nvPicPr>
          <p:cNvPr id="34" name="Picture 14" descr="PPECLOGO-eff2-1-2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3" y="2320597"/>
            <a:ext cx="169703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62" y="3805703"/>
            <a:ext cx="52387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0" descr="PPECLOGO-eff-5-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65" y="1235891"/>
            <a:ext cx="1833562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9" descr="未标题-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56997" y="4691196"/>
            <a:ext cx="7305675" cy="237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10" descr="未标题-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352133" y="3256435"/>
            <a:ext cx="2036762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5" descr="PPECLOGO-eff2-1-3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90" y="801377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 userDrawn="1"/>
        </p:nvGrpSpPr>
        <p:grpSpPr>
          <a:xfrm>
            <a:off x="-22574" y="3447878"/>
            <a:ext cx="12220924" cy="104458"/>
            <a:chOff x="0" y="5087938"/>
            <a:chExt cx="9144000" cy="55562"/>
          </a:xfrm>
        </p:grpSpPr>
        <p:pic>
          <p:nvPicPr>
            <p:cNvPr id="17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r="5813"/>
            <a:stretch>
              <a:fillRect/>
            </a:stretch>
          </p:blipFill>
          <p:spPr bwMode="auto">
            <a:xfrm>
              <a:off x="0" y="5087938"/>
              <a:ext cx="8616950" cy="55562"/>
            </a:xfrm>
            <a:prstGeom prst="rect">
              <a:avLst/>
            </a:prstGeom>
            <a:noFill/>
          </p:spPr>
        </p:pic>
        <p:pic>
          <p:nvPicPr>
            <p:cNvPr id="1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r="5813"/>
            <a:stretch>
              <a:fillRect/>
            </a:stretch>
          </p:blipFill>
          <p:spPr bwMode="auto">
            <a:xfrm>
              <a:off x="527050" y="5087938"/>
              <a:ext cx="8616950" cy="5556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783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139 L -0.57969 0.00139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0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0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53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61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139 L -0.57969 0.00139 " pathEditMode="relative" rAng="0" ptsTypes="AA">
                                      <p:cBhvr>
                                        <p:cTn id="63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5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0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7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7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9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9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8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142829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42829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49827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358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1401083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76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1216479"/>
            <a:ext cx="2628900" cy="5143500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216479"/>
            <a:ext cx="7734300" cy="5143500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0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 Bar"/>
          <p:cNvSpPr/>
          <p:nvPr userDrawn="1"/>
        </p:nvSpPr>
        <p:spPr bwMode="auto">
          <a:xfrm>
            <a:off x="0" y="0"/>
            <a:ext cx="12192000" cy="3457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59" tIns="34280" rIns="68559" bIns="34280" anchor="ctr"/>
          <a:lstStyle/>
          <a:p>
            <a:pPr algn="ctr" defTabSz="684213" fontAlgn="base">
              <a:spcBef>
                <a:spcPct val="0"/>
              </a:spcBef>
              <a:spcAft>
                <a:spcPct val="0"/>
              </a:spcAft>
            </a:pPr>
            <a:endParaRPr lang="en-US" altLang="zh-CN" sz="1700" kern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11" y="1543"/>
            <a:ext cx="8392889" cy="3454681"/>
          </a:xfrm>
          <a:prstGeom prst="rect">
            <a:avLst/>
          </a:prstGeom>
        </p:spPr>
      </p:pic>
      <p:pic>
        <p:nvPicPr>
          <p:cNvPr id="9" name="Picture 13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213" y="2118190"/>
            <a:ext cx="5222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PPECLOGO-eff-0-1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85" y="2743665"/>
            <a:ext cx="106045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PECLOGO-eff-5-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7" y="2111672"/>
            <a:ext cx="1477963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PPECLOGO-eff-0-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50" y="2696046"/>
            <a:ext cx="9810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PPECLOGO-eff-0-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47" y="2764309"/>
            <a:ext cx="4000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PPECLOGO-eff-0-1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635" y="3883490"/>
            <a:ext cx="1968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 descr="PPECLOGO-eff-0-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35" y="2434103"/>
            <a:ext cx="981075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 descr="PPECLOGO-eff-5-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85" y="2549990"/>
            <a:ext cx="1116012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97" y="3629490"/>
            <a:ext cx="5222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213" y="2118190"/>
            <a:ext cx="5222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5" descr="PPECLOGO-eff2-1-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66" y="2800450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6" descr="PPECLOGO-eff2-1-4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950" y="3269128"/>
            <a:ext cx="70326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7" descr="PPECLOGO-eff2-1-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85" y="2770659"/>
            <a:ext cx="360362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8" descr="PPECLOGO-eff2-1-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97" y="3415178"/>
            <a:ext cx="280988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WordArt 22"/>
          <p:cNvSpPr>
            <a:spLocks noChangeArrowheads="1" noChangeShapeType="1" noTextEdit="1"/>
          </p:cNvSpPr>
          <p:nvPr userDrawn="1"/>
        </p:nvSpPr>
        <p:spPr bwMode="auto">
          <a:xfrm>
            <a:off x="2215560" y="3200871"/>
            <a:ext cx="6840537" cy="7921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endParaRPr lang="zh-CN" altLang="en-US" sz="3600" kern="10" spc="720">
              <a:gradFill rotWithShape="1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</a:gradFill>
              <a:effectLst>
                <a:outerShdw dist="45791" dir="3378596" algn="ctr" rotWithShape="0">
                  <a:srgbClr val="4D4D4D">
                    <a:alpha val="79999"/>
                  </a:srgbClr>
                </a:outerShdw>
              </a:effectLst>
              <a:latin typeface="黑体"/>
              <a:ea typeface="黑体"/>
            </a:endParaRPr>
          </a:p>
        </p:txBody>
      </p:sp>
      <p:pic>
        <p:nvPicPr>
          <p:cNvPr id="28" name="Picture 14" descr="PPECLOGO-eff2-1-2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4" y="2320597"/>
            <a:ext cx="169703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 descr="PPECLOGO-eff-0-1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63" y="3805703"/>
            <a:ext cx="52387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 descr="PPECLOGO-eff-5-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65" y="1235893"/>
            <a:ext cx="1833562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5" descr="PPECLOGO-eff2-1-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90" y="801377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 userDrawn="1"/>
        </p:nvGrpSpPr>
        <p:grpSpPr>
          <a:xfrm>
            <a:off x="0" y="3457090"/>
            <a:ext cx="12198350" cy="104458"/>
            <a:chOff x="0" y="5087938"/>
            <a:chExt cx="9144000" cy="55562"/>
          </a:xfrm>
        </p:grpSpPr>
        <p:pic>
          <p:nvPicPr>
            <p:cNvPr id="17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r="5813"/>
            <a:stretch>
              <a:fillRect/>
            </a:stretch>
          </p:blipFill>
          <p:spPr bwMode="auto">
            <a:xfrm>
              <a:off x="0" y="5087938"/>
              <a:ext cx="8616950" cy="55562"/>
            </a:xfrm>
            <a:prstGeom prst="rect">
              <a:avLst/>
            </a:prstGeom>
            <a:noFill/>
          </p:spPr>
        </p:pic>
        <p:pic>
          <p:nvPicPr>
            <p:cNvPr id="1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r="5813"/>
            <a:stretch>
              <a:fillRect/>
            </a:stretch>
          </p:blipFill>
          <p:spPr bwMode="auto">
            <a:xfrm>
              <a:off x="527050" y="5087938"/>
              <a:ext cx="8616950" cy="55562"/>
            </a:xfrm>
            <a:prstGeom prst="rect">
              <a:avLst/>
            </a:prstGeom>
            <a:noFill/>
          </p:spPr>
        </p:pic>
      </p:grpSp>
      <p:sp>
        <p:nvSpPr>
          <p:cNvPr id="2" name="矩形 1"/>
          <p:cNvSpPr/>
          <p:nvPr userDrawn="1"/>
        </p:nvSpPr>
        <p:spPr>
          <a:xfrm>
            <a:off x="722924" y="1995888"/>
            <a:ext cx="2417008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连接 </a:t>
            </a:r>
            <a:r>
              <a:rPr lang="en-US" altLang="zh-CN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· </a:t>
            </a:r>
            <a:r>
              <a:rPr lang="zh-CN" altLang="en-US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互动 </a:t>
            </a:r>
            <a:r>
              <a:rPr lang="en-US" altLang="zh-CN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· </a:t>
            </a:r>
            <a:r>
              <a:rPr lang="zh-CN" altLang="en-US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智能 </a:t>
            </a:r>
            <a:r>
              <a:rPr lang="en-US" altLang="zh-CN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· </a:t>
            </a:r>
            <a:r>
              <a:rPr lang="zh-CN" altLang="en-US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创新</a:t>
            </a:r>
            <a:endParaRPr lang="zh-CN" altLang="en-US" sz="1400" b="0" spc="1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27" name="Picture 3" descr="D:\公司宣传材料\中盈安信VI（1.0）\01-中盈安信标识\web显示用png\中盈安信标识横版165-白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1" y="1153654"/>
            <a:ext cx="2377630" cy="8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139 L -0.57969 0.00139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0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5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0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0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00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139 L -0.57969 0.00139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2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0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0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 userDrawn="1"/>
        </p:nvSpPr>
        <p:spPr bwMode="auto">
          <a:xfrm>
            <a:off x="11410950" y="6548754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832530"/>
            <a:ext cx="12198350" cy="87387"/>
            <a:chOff x="0" y="908728"/>
            <a:chExt cx="12198350" cy="87387"/>
          </a:xfrm>
        </p:grpSpPr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9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0" y="97582"/>
            <a:ext cx="12201524" cy="792088"/>
          </a:xfrm>
          <a:prstGeom prst="rect">
            <a:avLst/>
          </a:prstGeom>
        </p:spPr>
        <p:txBody>
          <a:bodyPr anchor="ctr"/>
          <a:lstStyle>
            <a:lvl1pPr algn="ctr">
              <a:defRPr sz="3598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90"/>
          <a:stretch/>
        </p:blipFill>
        <p:spPr bwMode="auto">
          <a:xfrm>
            <a:off x="10625182" y="201904"/>
            <a:ext cx="1438192" cy="5145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b="49008"/>
          <a:stretch/>
        </p:blipFill>
        <p:spPr bwMode="auto">
          <a:xfrm>
            <a:off x="-1" y="3649940"/>
            <a:ext cx="3075799" cy="320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658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36684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246569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365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3" y="1224648"/>
            <a:ext cx="10515600" cy="6293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988910"/>
            <a:ext cx="5181600" cy="41261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3" y="1988910"/>
            <a:ext cx="5181600" cy="41261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598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1208317"/>
            <a:ext cx="10515600" cy="64565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1" y="1844445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1" y="2668357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44445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68357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5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2(无页脚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10308" y="78532"/>
            <a:ext cx="9390896" cy="792088"/>
          </a:xfrm>
          <a:prstGeom prst="rect">
            <a:avLst/>
          </a:prstGeom>
        </p:spPr>
        <p:txBody>
          <a:bodyPr anchor="ctr"/>
          <a:lstStyle>
            <a:lvl1pPr>
              <a:defRPr sz="3598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1302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11410950" y="6548754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823003"/>
            <a:ext cx="12198350" cy="87387"/>
            <a:chOff x="0" y="908728"/>
            <a:chExt cx="12198350" cy="87387"/>
          </a:xfrm>
        </p:grpSpPr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9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" y="78532"/>
            <a:ext cx="12191999" cy="792088"/>
          </a:xfrm>
          <a:prstGeom prst="rect">
            <a:avLst/>
          </a:prstGeom>
        </p:spPr>
        <p:txBody>
          <a:bodyPr anchor="ctr"/>
          <a:lstStyle>
            <a:lvl1pPr algn="ctr">
              <a:defRPr sz="3598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892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 userDrawn="1"/>
        </p:nvSpPr>
        <p:spPr bwMode="auto">
          <a:xfrm>
            <a:off x="11410950" y="6548752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832530"/>
            <a:ext cx="12198350" cy="87387"/>
            <a:chOff x="0" y="908728"/>
            <a:chExt cx="12198350" cy="87387"/>
          </a:xfrm>
        </p:grpSpPr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9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10307" y="97582"/>
            <a:ext cx="9390896" cy="792088"/>
          </a:xfrm>
          <a:prstGeom prst="rect">
            <a:avLst/>
          </a:prstGeom>
        </p:spPr>
        <p:txBody>
          <a:bodyPr anchor="ctr"/>
          <a:lstStyle>
            <a:lvl1pPr>
              <a:defRPr sz="3598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90"/>
          <a:stretch/>
        </p:blipFill>
        <p:spPr bwMode="auto">
          <a:xfrm>
            <a:off x="10625181" y="201904"/>
            <a:ext cx="1438192" cy="5145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883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7846"/>
            <a:ext cx="3896840" cy="62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046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1" y="1312520"/>
            <a:ext cx="3932237" cy="1062036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1312523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1" y="2374562"/>
            <a:ext cx="3932237" cy="3811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68043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1" y="142829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428301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1" y="249827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3402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1401083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21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1216479"/>
            <a:ext cx="2628900" cy="5143500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216479"/>
            <a:ext cx="7734300" cy="5143500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80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仅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2153" y="188640"/>
            <a:ext cx="10507695" cy="792088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F7CC5E2-2074-46E9-97F9-DB53A43E9150}" type="datetimeFigureOut">
              <a:rPr lang="zh-CN" altLang="en-US" smtClean="0">
                <a:solidFill>
                  <a:prstClr val="black"/>
                </a:solidFill>
              </a:rPr>
              <a:pPr/>
              <a:t>2019/8/19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3" y="635635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D04432B-AC65-4178-B74A-74D45CFAD728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矩形 42"/>
          <p:cNvSpPr/>
          <p:nvPr userDrawn="1"/>
        </p:nvSpPr>
        <p:spPr>
          <a:xfrm>
            <a:off x="10329570" y="6753224"/>
            <a:ext cx="1850061" cy="117476"/>
          </a:xfrm>
          <a:prstGeom prst="rect">
            <a:avLst/>
          </a:prstGeom>
          <a:solidFill>
            <a:srgbClr val="6B95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59" tIns="34280" rIns="68559" bIns="34280" anchor="ctr"/>
          <a:lstStyle/>
          <a:p>
            <a:pPr algn="ctr" defTabSz="684213" fontAlgn="base">
              <a:spcBef>
                <a:spcPct val="0"/>
              </a:spcBef>
              <a:spcAft>
                <a:spcPct val="0"/>
              </a:spcAft>
            </a:pPr>
            <a:endParaRPr lang="zh-CN" altLang="en-US" sz="1700" kern="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29570" y="260653"/>
            <a:ext cx="1654901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9169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36684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246567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96030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11410950" y="6548754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0" y="832530"/>
            <a:ext cx="12198350" cy="87387"/>
            <a:chOff x="0" y="908728"/>
            <a:chExt cx="12198350" cy="87387"/>
          </a:xfrm>
        </p:grpSpPr>
        <p:pic>
          <p:nvPicPr>
            <p:cNvPr id="7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0" y="97582"/>
            <a:ext cx="12201524" cy="792088"/>
          </a:xfrm>
          <a:prstGeom prst="rect">
            <a:avLst/>
          </a:prstGeom>
        </p:spPr>
        <p:txBody>
          <a:bodyPr anchor="ctr"/>
          <a:lstStyle>
            <a:lvl1pPr algn="ctr">
              <a:defRPr sz="3598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90"/>
          <a:stretch/>
        </p:blipFill>
        <p:spPr bwMode="auto">
          <a:xfrm>
            <a:off x="10625182" y="201904"/>
            <a:ext cx="1438192" cy="5145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" r="9986" b="17053"/>
          <a:stretch/>
        </p:blipFill>
        <p:spPr bwMode="auto">
          <a:xfrm>
            <a:off x="8913847" y="1990725"/>
            <a:ext cx="3287677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8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1208315"/>
            <a:ext cx="10515600" cy="64565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0" y="1844445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0" y="2668357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44445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68357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212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2(无页脚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10307" y="78532"/>
            <a:ext cx="9390896" cy="792088"/>
          </a:xfrm>
          <a:prstGeom prst="rect">
            <a:avLst/>
          </a:prstGeom>
        </p:spPr>
        <p:txBody>
          <a:bodyPr anchor="ctr"/>
          <a:lstStyle>
            <a:lvl1pPr>
              <a:defRPr sz="3598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573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11410950" y="6548752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823003"/>
            <a:ext cx="12198350" cy="87387"/>
            <a:chOff x="0" y="908728"/>
            <a:chExt cx="12198350" cy="87387"/>
          </a:xfrm>
        </p:grpSpPr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9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" y="78532"/>
            <a:ext cx="12191999" cy="792088"/>
          </a:xfrm>
          <a:prstGeom prst="rect">
            <a:avLst/>
          </a:prstGeom>
        </p:spPr>
        <p:txBody>
          <a:bodyPr anchor="ctr"/>
          <a:lstStyle>
            <a:lvl1pPr algn="ctr">
              <a:defRPr sz="3598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091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0"/>
          <a:stretch/>
        </p:blipFill>
        <p:spPr bwMode="auto">
          <a:xfrm>
            <a:off x="8837613" y="350746"/>
            <a:ext cx="3354387" cy="62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590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1312520"/>
            <a:ext cx="3932237" cy="1062036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1312523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374560"/>
            <a:ext cx="3932237" cy="3811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531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3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73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9"/>
          <p:cNvSpPr txBox="1">
            <a:spLocks noChangeArrowheads="1"/>
          </p:cNvSpPr>
          <p:nvPr/>
        </p:nvSpPr>
        <p:spPr bwMode="auto">
          <a:xfrm>
            <a:off x="820982" y="3400556"/>
            <a:ext cx="10833697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zh-CN" sz="3200" b="1" kern="0" dirty="0">
              <a:solidFill>
                <a:prstClr val="black"/>
              </a:solidFill>
              <a:latin typeface="微软雅黑" panose="020B0503020204020204" pitchFamily="34" charset="-122"/>
              <a:sym typeface="Calibri" pitchFamily="34" charset="0"/>
            </a:endParaRPr>
          </a:p>
          <a:p>
            <a:pPr algn="ctr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西南管道</a:t>
            </a:r>
            <a:r>
              <a:rPr lang="en-US" altLang="zh-CN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巡检管理系统</a:t>
            </a:r>
            <a:r>
              <a:rPr lang="en-US" altLang="zh-CN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</a:p>
          <a:p>
            <a:pPr algn="ctr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巡线工</a:t>
            </a:r>
            <a:r>
              <a:rPr lang="en-US" altLang="zh-CN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使用培训</a:t>
            </a:r>
            <a:endParaRPr lang="zh-CN" altLang="zh-CN" sz="36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96099" y="6035401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CN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76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72" y="1026933"/>
            <a:ext cx="2796425" cy="55928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6848297" y="2622115"/>
            <a:ext cx="1817139" cy="274464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no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分别点击红色的</a:t>
            </a:r>
            <a:r>
              <a:rPr lang="zh-CN" altLang="en-US" sz="1400" b="1" dirty="0" smtClean="0">
                <a:latin typeface="+mn-ea"/>
              </a:rPr>
              <a:t>未同步</a:t>
            </a:r>
            <a:r>
              <a:rPr lang="zh-CN" altLang="en-US" sz="1400" dirty="0" smtClean="0">
                <a:latin typeface="+mn-ea"/>
              </a:rPr>
              <a:t>按钮，进行数据同步。</a:t>
            </a:r>
            <a:endParaRPr lang="en-US" altLang="zh-CN" sz="1400" dirty="0" smtClean="0">
              <a:latin typeface="+mn-ea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点击</a:t>
            </a:r>
            <a:r>
              <a:rPr lang="zh-CN" altLang="en-US" sz="1400" b="1" dirty="0" smtClean="0">
                <a:latin typeface="+mn-ea"/>
              </a:rPr>
              <a:t>图层下载</a:t>
            </a:r>
            <a:r>
              <a:rPr lang="zh-CN" altLang="en-US" sz="1400" dirty="0" smtClean="0">
                <a:latin typeface="+mn-ea"/>
              </a:rPr>
              <a:t>按钮，选择对应的省市县，下载对应的地图数据；点击</a:t>
            </a:r>
            <a:r>
              <a:rPr lang="zh-CN" altLang="en-US" sz="1400" b="1" dirty="0" smtClean="0">
                <a:latin typeface="+mn-ea"/>
              </a:rPr>
              <a:t>返回</a:t>
            </a:r>
            <a:r>
              <a:rPr lang="zh-CN" altLang="en-US" sz="1400" dirty="0" smtClean="0">
                <a:latin typeface="+mn-ea"/>
              </a:rPr>
              <a:t>按钮，返回巡检</a:t>
            </a:r>
            <a:r>
              <a:rPr lang="zh-CN" altLang="en-US" sz="1400" dirty="0">
                <a:latin typeface="+mn-ea"/>
              </a:rPr>
              <a:t>主界面。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9" name="矩形: 圆角 8">
            <a:extLst>
              <a:ext uri="{FF2B5EF4-FFF2-40B4-BE49-F238E27FC236}">
                <a16:creationId xmlns:a16="http://schemas.microsoft.com/office/drawing/2014/main" xmlns="" id="{9297EDB3-8A18-4C45-A6CF-464A911BCD98}"/>
              </a:ext>
            </a:extLst>
          </p:cNvPr>
          <p:cNvSpPr/>
          <p:nvPr/>
        </p:nvSpPr>
        <p:spPr>
          <a:xfrm>
            <a:off x="457812" y="1026933"/>
            <a:ext cx="2504463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退出   任务同步</a:t>
            </a:r>
            <a:endParaRPr lang="zh-CN" altLang="en-US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702872" y="1257586"/>
            <a:ext cx="591469" cy="602944"/>
          </a:xfrm>
          <a:prstGeom prst="roundRect">
            <a:avLst/>
          </a:prstGeom>
          <a:noFill/>
          <a:ln w="38100">
            <a:solidFill>
              <a:srgbClr val="CE00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845323" y="1249981"/>
            <a:ext cx="653974" cy="569294"/>
          </a:xfrm>
          <a:prstGeom prst="roundRect">
            <a:avLst/>
          </a:prstGeom>
          <a:noFill/>
          <a:ln w="38100">
            <a:solidFill>
              <a:srgbClr val="CE00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999" y="2227885"/>
            <a:ext cx="1901172" cy="9747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882436" y="1026933"/>
            <a:ext cx="3177063" cy="5480434"/>
            <a:chOff x="8882436" y="1026933"/>
            <a:chExt cx="3177063" cy="5480434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50"/>
            <a:stretch/>
          </p:blipFill>
          <p:spPr>
            <a:xfrm>
              <a:off x="8882436" y="1026933"/>
              <a:ext cx="3177063" cy="54804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0" name="矩形 39"/>
            <p:cNvSpPr/>
            <p:nvPr/>
          </p:nvSpPr>
          <p:spPr>
            <a:xfrm>
              <a:off x="11148168" y="5943600"/>
              <a:ext cx="773215" cy="33755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148168" y="1906431"/>
              <a:ext cx="833036" cy="17169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圆角矩形标注 23"/>
          <p:cNvSpPr/>
          <p:nvPr/>
        </p:nvSpPr>
        <p:spPr>
          <a:xfrm>
            <a:off x="457811" y="2606712"/>
            <a:ext cx="2444321" cy="1183482"/>
          </a:xfrm>
          <a:prstGeom prst="wedgeRoundRectCallout">
            <a:avLst>
              <a:gd name="adj1" fmla="val 81260"/>
              <a:gd name="adj2" fmla="val -1335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点击</a:t>
            </a:r>
            <a:r>
              <a:rPr lang="en-US" altLang="zh-CN" sz="1400" b="1" dirty="0" smtClean="0"/>
              <a:t>【</a:t>
            </a:r>
            <a:r>
              <a:rPr lang="zh-CN" altLang="en-US" sz="1400" b="1" dirty="0"/>
              <a:t>退出</a:t>
            </a:r>
            <a:r>
              <a:rPr lang="en-US" altLang="zh-CN" sz="1400" b="1" dirty="0" smtClean="0"/>
              <a:t>】</a:t>
            </a:r>
            <a:r>
              <a:rPr lang="zh-CN" altLang="en-US" sz="1400" dirty="0" smtClean="0"/>
              <a:t>按钮，</a:t>
            </a:r>
            <a:r>
              <a:rPr lang="zh-CN" altLang="en-US" sz="1400" dirty="0" smtClean="0">
                <a:latin typeface="+mn-ea"/>
              </a:rPr>
              <a:t>弹</a:t>
            </a:r>
            <a:r>
              <a:rPr lang="zh-CN" altLang="en-US" sz="1400" dirty="0">
                <a:latin typeface="+mn-ea"/>
              </a:rPr>
              <a:t>出退出提示</a:t>
            </a:r>
            <a:r>
              <a:rPr lang="zh-CN" altLang="en-US" sz="1400" dirty="0" smtClean="0">
                <a:latin typeface="+mn-ea"/>
              </a:rPr>
              <a:t>。确定后巡</a:t>
            </a:r>
            <a:r>
              <a:rPr lang="zh-CN" altLang="en-US" sz="1400" dirty="0">
                <a:latin typeface="+mn-ea"/>
              </a:rPr>
              <a:t>线工退出巡检主界面返回登录界面</a:t>
            </a:r>
            <a:r>
              <a:rPr lang="zh-CN" altLang="en-US" sz="1400" dirty="0" smtClean="0">
                <a:latin typeface="+mn-ea"/>
              </a:rPr>
              <a:t>；取消后保持</a:t>
            </a:r>
            <a:r>
              <a:rPr lang="zh-CN" altLang="en-US" sz="1400" dirty="0">
                <a:latin typeface="+mn-ea"/>
              </a:rPr>
              <a:t>巡检主界面。</a:t>
            </a:r>
            <a:endParaRPr lang="zh-CN" altLang="en-US" sz="1400" dirty="0"/>
          </a:p>
        </p:txBody>
      </p:sp>
      <p:sp>
        <p:nvSpPr>
          <p:cNvPr id="25" name="圆角矩形标注 24"/>
          <p:cNvSpPr/>
          <p:nvPr/>
        </p:nvSpPr>
        <p:spPr>
          <a:xfrm>
            <a:off x="7239894" y="967317"/>
            <a:ext cx="1425542" cy="1562238"/>
          </a:xfrm>
          <a:prstGeom prst="wedgeRoundRectCallout">
            <a:avLst>
              <a:gd name="adj1" fmla="val -100532"/>
              <a:gd name="adj2" fmla="val -158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点击</a:t>
            </a:r>
            <a:r>
              <a:rPr lang="en-US" altLang="zh-CN" sz="1400" b="1" dirty="0" smtClean="0"/>
              <a:t>【</a:t>
            </a:r>
            <a:r>
              <a:rPr lang="zh-CN" altLang="en-US" sz="1400" b="1" dirty="0" smtClean="0"/>
              <a:t>同步</a:t>
            </a:r>
            <a:r>
              <a:rPr lang="en-US" altLang="zh-CN" sz="1400" dirty="0" smtClean="0"/>
              <a:t>】</a:t>
            </a:r>
            <a:r>
              <a:rPr lang="zh-CN" altLang="en-US" sz="1400" dirty="0" smtClean="0"/>
              <a:t>按钮，</a:t>
            </a:r>
            <a:r>
              <a:rPr lang="zh-CN" altLang="en-US" sz="1400" dirty="0">
                <a:latin typeface="+mn-ea"/>
              </a:rPr>
              <a:t>跳到数据同步设置界面。包括轨迹线、任务以及基础图层下载</a:t>
            </a:r>
            <a:r>
              <a:rPr lang="zh-CN" altLang="en-US" sz="1400" dirty="0" smtClean="0">
                <a:latin typeface="+mn-ea"/>
              </a:rPr>
              <a:t>。</a:t>
            </a:r>
            <a:endParaRPr lang="zh-CN" altLang="en-US" sz="14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9259649" y="1044216"/>
            <a:ext cx="2752724" cy="5480434"/>
            <a:chOff x="10591801" y="903108"/>
            <a:chExt cx="2752724" cy="5480434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7" r="1998" b="5973"/>
            <a:stretch/>
          </p:blipFill>
          <p:spPr>
            <a:xfrm>
              <a:off x="10591801" y="903108"/>
              <a:ext cx="2752724" cy="54804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矩形 32"/>
            <p:cNvSpPr/>
            <p:nvPr/>
          </p:nvSpPr>
          <p:spPr>
            <a:xfrm>
              <a:off x="12687300" y="1716109"/>
              <a:ext cx="619125" cy="1617641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2687299" y="6057900"/>
              <a:ext cx="619125" cy="325642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57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812" y="1581945"/>
            <a:ext cx="3052953" cy="2189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+mn-ea"/>
              </a:rPr>
              <a:t>在屏幕上进行操作，可以对地图进行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移动、放大、缩小</a:t>
            </a:r>
            <a:r>
              <a:rPr lang="zh-CN" altLang="en-US" sz="1600" dirty="0" smtClean="0">
                <a:latin typeface="+mn-ea"/>
              </a:rPr>
              <a:t>操作。</a:t>
            </a:r>
            <a:endParaRPr lang="en-US" altLang="zh-CN" sz="1600" dirty="0" smtClean="0">
              <a:latin typeface="+mn-ea"/>
            </a:endParaRPr>
          </a:p>
        </p:txBody>
      </p:sp>
      <p:sp>
        <p:nvSpPr>
          <p:cNvPr id="19" name="矩形: 圆角 8">
            <a:extLst>
              <a:ext uri="{FF2B5EF4-FFF2-40B4-BE49-F238E27FC236}">
                <a16:creationId xmlns:a16="http://schemas.microsoft.com/office/drawing/2014/main" xmlns="" id="{9297EDB3-8A18-4C45-A6CF-464A911BCD98}"/>
              </a:ext>
            </a:extLst>
          </p:cNvPr>
          <p:cNvSpPr/>
          <p:nvPr/>
        </p:nvSpPr>
        <p:spPr>
          <a:xfrm>
            <a:off x="457812" y="1026933"/>
            <a:ext cx="2504463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n-ea"/>
              </a:rPr>
              <a:t>地图操作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16" y="952013"/>
            <a:ext cx="2915534" cy="58310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40" y="952013"/>
            <a:ext cx="2915534" cy="58310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367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8">
            <a:extLst>
              <a:ext uri="{FF2B5EF4-FFF2-40B4-BE49-F238E27FC236}">
                <a16:creationId xmlns:a16="http://schemas.microsoft.com/office/drawing/2014/main" xmlns="" id="{9297EDB3-8A18-4C45-A6CF-464A911BCD98}"/>
              </a:ext>
            </a:extLst>
          </p:cNvPr>
          <p:cNvSpPr/>
          <p:nvPr/>
        </p:nvSpPr>
        <p:spPr>
          <a:xfrm>
            <a:off x="457812" y="1026933"/>
            <a:ext cx="2504463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定位当前位置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11" y="1026933"/>
            <a:ext cx="2843213" cy="5686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15" y="1011391"/>
            <a:ext cx="2870582" cy="57411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椭圆 2"/>
          <p:cNvSpPr/>
          <p:nvPr/>
        </p:nvSpPr>
        <p:spPr>
          <a:xfrm>
            <a:off x="7258050" y="3600450"/>
            <a:ext cx="428625" cy="5905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863" y="1026933"/>
            <a:ext cx="2671490" cy="53429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1" name="直接箭头连接符 20"/>
          <p:cNvCxnSpPr/>
          <p:nvPr/>
        </p:nvCxnSpPr>
        <p:spPr>
          <a:xfrm flipV="1">
            <a:off x="8938275" y="4029075"/>
            <a:ext cx="477588" cy="11189"/>
          </a:xfrm>
          <a:prstGeom prst="straightConnector1">
            <a:avLst/>
          </a:prstGeom>
          <a:ln w="57150">
            <a:solidFill>
              <a:srgbClr val="CE0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029980" y="3600450"/>
            <a:ext cx="389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放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大</a:t>
            </a:r>
            <a:endParaRPr lang="zh-CN" altLang="en-US" sz="1600" dirty="0"/>
          </a:p>
        </p:txBody>
      </p:sp>
      <p:sp>
        <p:nvSpPr>
          <p:cNvPr id="27" name="椭圆 26"/>
          <p:cNvSpPr/>
          <p:nvPr/>
        </p:nvSpPr>
        <p:spPr>
          <a:xfrm>
            <a:off x="3071739" y="5717792"/>
            <a:ext cx="542453" cy="5905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标注 21"/>
          <p:cNvSpPr/>
          <p:nvPr/>
        </p:nvSpPr>
        <p:spPr>
          <a:xfrm>
            <a:off x="397252" y="1794617"/>
            <a:ext cx="2444321" cy="2754128"/>
          </a:xfrm>
          <a:prstGeom prst="wedgeRoundRectCallout">
            <a:avLst>
              <a:gd name="adj1" fmla="val 58185"/>
              <a:gd name="adj2" fmla="val 984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点击</a:t>
            </a:r>
            <a:r>
              <a:rPr lang="en-US" altLang="zh-CN" sz="1400" b="1" dirty="0" smtClean="0"/>
              <a:t>【</a:t>
            </a:r>
            <a:r>
              <a:rPr lang="zh-CN" altLang="en-US" sz="1400" b="1" dirty="0" smtClean="0"/>
              <a:t>定位</a:t>
            </a:r>
            <a:r>
              <a:rPr lang="en-US" altLang="zh-CN" sz="1400" b="1" dirty="0" smtClean="0"/>
              <a:t>】</a:t>
            </a:r>
            <a:r>
              <a:rPr lang="zh-CN" altLang="en-US" sz="1400" dirty="0" smtClean="0"/>
              <a:t>按钮，</a:t>
            </a:r>
            <a:r>
              <a:rPr lang="zh-CN" altLang="en-US" sz="1400" dirty="0">
                <a:latin typeface="+mn-ea"/>
              </a:rPr>
              <a:t>屏幕地图会出现巡线工</a:t>
            </a:r>
            <a:r>
              <a:rPr lang="zh-CN" altLang="en-US" sz="1400" b="1" dirty="0">
                <a:latin typeface="+mn-ea"/>
              </a:rPr>
              <a:t>图标</a:t>
            </a:r>
            <a:r>
              <a:rPr lang="zh-CN" altLang="en-US" sz="1400" dirty="0">
                <a:latin typeface="+mn-ea"/>
              </a:rPr>
              <a:t>，并自动定位到当前用户位置，可以在地图进行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移动、放大、缩小</a:t>
            </a:r>
            <a:r>
              <a:rPr lang="zh-CN" altLang="en-US" sz="1400" dirty="0">
                <a:latin typeface="+mn-ea"/>
              </a:rPr>
              <a:t>操作</a:t>
            </a:r>
            <a:r>
              <a:rPr lang="zh-CN" altLang="en-US" sz="1400" dirty="0" smtClean="0">
                <a:latin typeface="+mn-ea"/>
              </a:rPr>
              <a:t>。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若</a:t>
            </a:r>
            <a:r>
              <a:rPr lang="en-US" altLang="zh-CN" sz="1400" dirty="0" smtClean="0"/>
              <a:t>GPS</a:t>
            </a:r>
            <a:r>
              <a:rPr lang="zh-CN" altLang="en-US" sz="1400" dirty="0" smtClean="0"/>
              <a:t>获取失败，则提示“无法获取</a:t>
            </a:r>
            <a:r>
              <a:rPr lang="en-US" altLang="zh-CN" sz="1400" dirty="0" smtClean="0"/>
              <a:t>GPS</a:t>
            </a:r>
            <a:r>
              <a:rPr lang="zh-CN" altLang="en-US" sz="1400" dirty="0" smtClean="0"/>
              <a:t>信息”，需要配置手机参数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119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71" y="1018387"/>
            <a:ext cx="2910567" cy="58211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57812" y="1581945"/>
            <a:ext cx="2504463" cy="2189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【</a:t>
            </a: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弹出关键点</a:t>
            </a:r>
            <a:r>
              <a:rPr lang="en-US" altLang="zh-CN" sz="1600" b="1" dirty="0">
                <a:solidFill>
                  <a:srgbClr val="CE000D"/>
                </a:solidFill>
                <a:latin typeface="+mn-ea"/>
              </a:rPr>
              <a:t>】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    </a:t>
            </a:r>
            <a:r>
              <a:rPr lang="zh-CN" altLang="en-US" sz="1600" dirty="0" smtClean="0">
                <a:latin typeface="+mn-ea"/>
              </a:rPr>
              <a:t>点击</a:t>
            </a:r>
            <a:r>
              <a:rPr lang="zh-CN" altLang="en-US" sz="1600" b="1" dirty="0" smtClean="0">
                <a:latin typeface="+mn-ea"/>
              </a:rPr>
              <a:t>按钮（空白处）</a:t>
            </a:r>
            <a:r>
              <a:rPr lang="zh-CN" altLang="en-US" sz="1600" dirty="0" smtClean="0">
                <a:latin typeface="+mn-ea"/>
              </a:rPr>
              <a:t>，屏幕下方关键点信息向上弹出，巡线工可以查看巡检其他信息。包括：</a:t>
            </a:r>
            <a:endParaRPr lang="en-US" altLang="zh-CN" sz="16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+mn-ea"/>
              </a:rPr>
              <a:t>关键</a:t>
            </a:r>
            <a:r>
              <a:rPr lang="zh-CN" altLang="en-US" sz="1400" dirty="0" smtClean="0">
                <a:latin typeface="+mn-ea"/>
              </a:rPr>
              <a:t>点已巡个数</a:t>
            </a:r>
            <a:endParaRPr lang="en-US" altLang="zh-CN" sz="14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+mn-ea"/>
              </a:rPr>
              <a:t>关键</a:t>
            </a:r>
            <a:r>
              <a:rPr lang="zh-CN" altLang="en-US" sz="1400" dirty="0" smtClean="0">
                <a:latin typeface="+mn-ea"/>
              </a:rPr>
              <a:t>点总数</a:t>
            </a:r>
            <a:endParaRPr lang="en-US" altLang="zh-CN" sz="14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+mn-ea"/>
              </a:rPr>
              <a:t>巡检用时长</a:t>
            </a:r>
            <a:endParaRPr lang="en-US" altLang="zh-CN" sz="14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当前时间点有几个任务</a:t>
            </a:r>
            <a:endParaRPr lang="en-US" altLang="zh-CN" sz="1400" dirty="0" smtClean="0">
              <a:solidFill>
                <a:srgbClr val="FF0000"/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+mn-ea"/>
              </a:rPr>
              <a:t>任务开始结束时间</a:t>
            </a:r>
            <a:endParaRPr lang="en-US" altLang="zh-CN" sz="14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+mn-ea"/>
              </a:rPr>
              <a:t>关键点定位</a:t>
            </a:r>
            <a:endParaRPr lang="en-US" altLang="zh-CN" sz="14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+mn-ea"/>
              </a:rPr>
              <a:t>关键点名称</a:t>
            </a:r>
            <a:endParaRPr lang="en-US" altLang="zh-CN" sz="14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+mn-ea"/>
              </a:rPr>
              <a:t>关键</a:t>
            </a:r>
            <a:r>
              <a:rPr lang="zh-CN" altLang="en-US" sz="1400" dirty="0" smtClean="0">
                <a:latin typeface="+mn-ea"/>
              </a:rPr>
              <a:t>点驻留时间</a:t>
            </a:r>
            <a:endParaRPr lang="en-US" altLang="zh-CN" sz="14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+mn-ea"/>
              </a:rPr>
              <a:t>关键点</a:t>
            </a:r>
            <a:r>
              <a:rPr lang="zh-CN" altLang="en-US" sz="1400" dirty="0" smtClean="0">
                <a:latin typeface="+mn-ea"/>
              </a:rPr>
              <a:t>是否巡检</a:t>
            </a:r>
            <a:endParaRPr lang="en-US" altLang="zh-CN" sz="1400" dirty="0" smtClean="0">
              <a:latin typeface="+mn-ea"/>
            </a:endParaRPr>
          </a:p>
        </p:txBody>
      </p:sp>
      <p:sp>
        <p:nvSpPr>
          <p:cNvPr id="19" name="矩形: 圆角 8">
            <a:extLst>
              <a:ext uri="{FF2B5EF4-FFF2-40B4-BE49-F238E27FC236}">
                <a16:creationId xmlns:a16="http://schemas.microsoft.com/office/drawing/2014/main" xmlns="" id="{9297EDB3-8A18-4C45-A6CF-464A911BCD98}"/>
              </a:ext>
            </a:extLst>
          </p:cNvPr>
          <p:cNvSpPr/>
          <p:nvPr/>
        </p:nvSpPr>
        <p:spPr>
          <a:xfrm>
            <a:off x="457812" y="1026933"/>
            <a:ext cx="2504463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n-ea"/>
              </a:rPr>
              <a:t>巡检关键点展示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15" y="1011391"/>
            <a:ext cx="2870582" cy="57411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2" name="圆角矩形 21"/>
          <p:cNvSpPr/>
          <p:nvPr/>
        </p:nvSpPr>
        <p:spPr>
          <a:xfrm>
            <a:off x="3097624" y="6294684"/>
            <a:ext cx="2807473" cy="4953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315873" y="5097098"/>
            <a:ext cx="2871620" cy="169288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9111225" y="4725532"/>
            <a:ext cx="2956951" cy="2079095"/>
            <a:chOff x="9111225" y="4725532"/>
            <a:chExt cx="2956951" cy="2079095"/>
          </a:xfrm>
        </p:grpSpPr>
        <p:sp>
          <p:nvSpPr>
            <p:cNvPr id="9" name="矩形 8"/>
            <p:cNvSpPr/>
            <p:nvPr/>
          </p:nvSpPr>
          <p:spPr>
            <a:xfrm>
              <a:off x="9282743" y="6065963"/>
              <a:ext cx="144142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+mn-ea"/>
                </a:rPr>
                <a:t>列表可上下滑动</a:t>
              </a:r>
              <a:endParaRPr lang="en-US" altLang="zh-CN" sz="14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+mn-ea"/>
                </a:rPr>
                <a:t>关键点可定位</a:t>
              </a:r>
              <a:endParaRPr lang="zh-CN" altLang="en-US" sz="1400" dirty="0"/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9111225" y="5283106"/>
              <a:ext cx="937650" cy="893207"/>
            </a:xfrm>
            <a:prstGeom prst="straightConnector1">
              <a:avLst/>
            </a:prstGeom>
            <a:ln w="38100">
              <a:solidFill>
                <a:srgbClr val="CE000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2272" y="4725532"/>
              <a:ext cx="419100" cy="41910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869" y="5283106"/>
              <a:ext cx="419100" cy="419100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0502393" y="4766828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关键</a:t>
              </a:r>
              <a:r>
                <a:rPr lang="zh-CN" altLang="en-US" sz="1600" dirty="0" smtClean="0">
                  <a:latin typeface="+mn-ea"/>
                </a:rPr>
                <a:t>点未巡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621963" y="5283106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关键</a:t>
              </a:r>
              <a:r>
                <a:rPr lang="zh-CN" altLang="en-US" sz="1600" dirty="0" smtClean="0">
                  <a:latin typeface="+mn-ea"/>
                </a:rPr>
                <a:t>点已巡</a:t>
              </a:r>
              <a:endParaRPr lang="zh-CN" altLang="en-US" dirty="0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8807" y="4766828"/>
              <a:ext cx="308834" cy="30883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476" y="5323357"/>
              <a:ext cx="321700" cy="3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679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812" y="1581945"/>
            <a:ext cx="2504463" cy="37167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【</a:t>
            </a: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开始巡检</a:t>
            </a:r>
            <a:r>
              <a:rPr lang="en-US" altLang="zh-CN" sz="1600" b="1" dirty="0">
                <a:solidFill>
                  <a:srgbClr val="CE000D"/>
                </a:solidFill>
                <a:latin typeface="+mn-ea"/>
              </a:rPr>
              <a:t>】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    </a:t>
            </a:r>
            <a:r>
              <a:rPr lang="zh-CN" altLang="en-US" sz="1600" dirty="0" smtClean="0">
                <a:latin typeface="+mn-ea"/>
              </a:rPr>
              <a:t>点击</a:t>
            </a:r>
            <a:r>
              <a:rPr lang="en-US" altLang="zh-CN" sz="1600" dirty="0" smtClean="0">
                <a:latin typeface="+mn-ea"/>
              </a:rPr>
              <a:t>【</a:t>
            </a:r>
            <a:r>
              <a:rPr lang="zh-CN" altLang="en-US" sz="1600" b="1" dirty="0" smtClean="0">
                <a:latin typeface="+mn-ea"/>
              </a:rPr>
              <a:t>开始巡检</a:t>
            </a:r>
            <a:r>
              <a:rPr lang="en-US" altLang="zh-CN" sz="1600" dirty="0">
                <a:latin typeface="+mn-ea"/>
              </a:rPr>
              <a:t>】</a:t>
            </a:r>
            <a:r>
              <a:rPr lang="zh-CN" altLang="en-US" sz="1600" dirty="0" smtClean="0">
                <a:latin typeface="+mn-ea"/>
              </a:rPr>
              <a:t>，若同步了任务数据，语音播报</a:t>
            </a:r>
            <a:r>
              <a:rPr lang="zh-CN" altLang="en-US" sz="1600" b="1" dirty="0" smtClean="0">
                <a:latin typeface="+mn-ea"/>
              </a:rPr>
              <a:t>开始巡检</a:t>
            </a:r>
            <a:r>
              <a:rPr lang="zh-CN" altLang="en-US" sz="1600" dirty="0" smtClean="0">
                <a:latin typeface="+mn-ea"/>
              </a:rPr>
              <a:t>，同时</a:t>
            </a:r>
            <a:r>
              <a:rPr lang="en-US" altLang="zh-CN" sz="1600" dirty="0" smtClean="0">
                <a:latin typeface="+mn-ea"/>
              </a:rPr>
              <a:t>app</a:t>
            </a:r>
            <a:r>
              <a:rPr lang="zh-CN" altLang="en-US" sz="1600" dirty="0" smtClean="0">
                <a:latin typeface="+mn-ea"/>
              </a:rPr>
              <a:t>开始记录巡检用时，记录</a:t>
            </a:r>
            <a:r>
              <a:rPr lang="en-US" altLang="zh-CN" sz="1600" dirty="0" smtClean="0">
                <a:latin typeface="+mn-ea"/>
              </a:rPr>
              <a:t>GPS</a:t>
            </a:r>
            <a:r>
              <a:rPr lang="zh-CN" altLang="en-US" sz="1600" dirty="0" smtClean="0">
                <a:latin typeface="+mn-ea"/>
              </a:rPr>
              <a:t>坐标点。</a:t>
            </a:r>
            <a:endParaRPr lang="en-US" altLang="zh-CN" sz="1600" dirty="0" smtClean="0">
              <a:latin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   </a:t>
            </a:r>
            <a:r>
              <a:rPr lang="zh-CN" altLang="en-US" sz="1600" dirty="0" smtClean="0">
                <a:latin typeface="+mn-ea"/>
              </a:rPr>
              <a:t>再此点击</a:t>
            </a:r>
            <a:r>
              <a:rPr lang="zh-CN" altLang="en-US" sz="1600" b="1" dirty="0" smtClean="0">
                <a:latin typeface="+mn-ea"/>
              </a:rPr>
              <a:t>按钮</a:t>
            </a:r>
            <a:r>
              <a:rPr lang="zh-CN" altLang="en-US" sz="1600" dirty="0" smtClean="0">
                <a:latin typeface="+mn-ea"/>
              </a:rPr>
              <a:t>       ，弹出提示“</a:t>
            </a:r>
            <a:r>
              <a:rPr lang="zh-CN" altLang="en-US" sz="1600" b="1" dirty="0" smtClean="0">
                <a:latin typeface="+mn-ea"/>
              </a:rPr>
              <a:t>暂停巡检</a:t>
            </a:r>
            <a:r>
              <a:rPr lang="zh-CN" altLang="en-US" sz="1600" dirty="0" smtClean="0">
                <a:latin typeface="+mn-ea"/>
              </a:rPr>
              <a:t>”选择是否暂停。暂停后可再此</a:t>
            </a:r>
            <a:r>
              <a:rPr lang="zh-CN" altLang="en-US" sz="1600" b="1" dirty="0" smtClean="0">
                <a:latin typeface="+mn-ea"/>
              </a:rPr>
              <a:t>继续巡检</a:t>
            </a:r>
            <a:r>
              <a:rPr lang="zh-CN" altLang="en-US" sz="1600" dirty="0" smtClean="0">
                <a:latin typeface="+mn-ea"/>
              </a:rPr>
              <a:t>，按照巡检轨迹逐一巡检各个关键点。</a:t>
            </a:r>
            <a:endParaRPr lang="en-US" altLang="zh-CN" sz="1400" dirty="0" smtClean="0">
              <a:latin typeface="+mn-ea"/>
            </a:endParaRPr>
          </a:p>
        </p:txBody>
      </p:sp>
      <p:sp>
        <p:nvSpPr>
          <p:cNvPr id="19" name="矩形: 圆角 8">
            <a:extLst>
              <a:ext uri="{FF2B5EF4-FFF2-40B4-BE49-F238E27FC236}">
                <a16:creationId xmlns:a16="http://schemas.microsoft.com/office/drawing/2014/main" xmlns="" id="{9297EDB3-8A18-4C45-A6CF-464A911BCD98}"/>
              </a:ext>
            </a:extLst>
          </p:cNvPr>
          <p:cNvSpPr/>
          <p:nvPr/>
        </p:nvSpPr>
        <p:spPr>
          <a:xfrm>
            <a:off x="457812" y="1026933"/>
            <a:ext cx="2504463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n-ea"/>
              </a:rPr>
              <a:t>开始巡检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65" y="1026933"/>
            <a:ext cx="2870582" cy="57411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615514" y="56986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⑤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5387643" y="52986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⑥</a:t>
            </a:r>
          </a:p>
        </p:txBody>
      </p:sp>
      <p:sp>
        <p:nvSpPr>
          <p:cNvPr id="20" name="矩形 19"/>
          <p:cNvSpPr/>
          <p:nvPr/>
        </p:nvSpPr>
        <p:spPr>
          <a:xfrm>
            <a:off x="5384345" y="58225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⑦</a:t>
            </a:r>
            <a:endParaRPr lang="zh-CN" altLang="en-US" b="1" dirty="0"/>
          </a:p>
        </p:txBody>
      </p:sp>
      <p:sp>
        <p:nvSpPr>
          <p:cNvPr id="22" name="圆角矩形 21"/>
          <p:cNvSpPr/>
          <p:nvPr/>
        </p:nvSpPr>
        <p:spPr>
          <a:xfrm>
            <a:off x="4457701" y="6044867"/>
            <a:ext cx="781050" cy="76065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73" y="3776964"/>
            <a:ext cx="384227" cy="3842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15" y="1026933"/>
            <a:ext cx="2826609" cy="56532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圆角矩形 10"/>
          <p:cNvSpPr/>
          <p:nvPr/>
        </p:nvSpPr>
        <p:spPr>
          <a:xfrm>
            <a:off x="7346542" y="4647300"/>
            <a:ext cx="787908" cy="791476"/>
          </a:xfrm>
          <a:prstGeom prst="roundRect">
            <a:avLst/>
          </a:prstGeom>
          <a:noFill/>
          <a:ln w="38100">
            <a:solidFill>
              <a:srgbClr val="CE00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42" y="1026933"/>
            <a:ext cx="2870582" cy="57411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871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64" y="976150"/>
            <a:ext cx="2823206" cy="5646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57812" y="1581945"/>
            <a:ext cx="2923048" cy="4609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    </a:t>
            </a: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巡检过程中，</a:t>
            </a:r>
            <a:r>
              <a:rPr lang="zh-CN" altLang="en-US" sz="1600" dirty="0" smtClean="0">
                <a:latin typeface="+mn-ea"/>
              </a:rPr>
              <a:t>巡线工进入关键点缓冲区，会提示关键点</a:t>
            </a:r>
            <a:r>
              <a:rPr lang="zh-CN" altLang="en-US" sz="1600" b="1" dirty="0" smtClean="0">
                <a:latin typeface="+mn-ea"/>
              </a:rPr>
              <a:t>巡检注意事项</a:t>
            </a:r>
            <a:r>
              <a:rPr lang="zh-CN" altLang="en-US" sz="1600" dirty="0" smtClean="0">
                <a:latin typeface="+mn-ea"/>
              </a:rPr>
              <a:t>，巡线工根据注意事项仔细观察，无问题则继续巡检，同时关键点在地图上变为</a:t>
            </a:r>
            <a:r>
              <a:rPr lang="zh-CN" altLang="en-US" sz="1600" b="1" dirty="0" smtClean="0">
                <a:latin typeface="+mn-ea"/>
              </a:rPr>
              <a:t>绿色旗子      </a:t>
            </a:r>
            <a:r>
              <a:rPr lang="zh-CN" altLang="en-US" sz="1600" dirty="0" smtClean="0">
                <a:latin typeface="+mn-ea"/>
              </a:rPr>
              <a:t>，关键点列表中</a:t>
            </a:r>
            <a:r>
              <a:rPr lang="zh-CN" altLang="en-US" sz="1600" b="1" dirty="0" smtClean="0">
                <a:latin typeface="+mn-ea"/>
              </a:rPr>
              <a:t>标注</a:t>
            </a:r>
            <a:r>
              <a:rPr lang="zh-CN" altLang="en-US" sz="1600" dirty="0" smtClean="0">
                <a:latin typeface="+mn-ea"/>
              </a:rPr>
              <a:t>为      ，若附近存在第三方施工或管道事件，则向对应管道工反映情况，可拍照、语音和打电话反映。</a:t>
            </a:r>
            <a:endParaRPr lang="en-US" altLang="zh-CN" sz="1400" dirty="0" smtClean="0">
              <a:latin typeface="+mn-ea"/>
            </a:endParaRPr>
          </a:p>
        </p:txBody>
      </p:sp>
      <p:sp>
        <p:nvSpPr>
          <p:cNvPr id="19" name="矩形: 圆角 8">
            <a:extLst>
              <a:ext uri="{FF2B5EF4-FFF2-40B4-BE49-F238E27FC236}">
                <a16:creationId xmlns:a16="http://schemas.microsoft.com/office/drawing/2014/main" xmlns="" id="{9297EDB3-8A18-4C45-A6CF-464A911BCD98}"/>
              </a:ext>
            </a:extLst>
          </p:cNvPr>
          <p:cNvSpPr/>
          <p:nvPr/>
        </p:nvSpPr>
        <p:spPr>
          <a:xfrm>
            <a:off x="457812" y="1026933"/>
            <a:ext cx="2504463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n-ea"/>
              </a:rPr>
              <a:t>关键点巡检成功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494441" y="6253229"/>
            <a:ext cx="487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⑤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5642249" y="51466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⑥</a:t>
            </a:r>
          </a:p>
        </p:txBody>
      </p:sp>
      <p:sp>
        <p:nvSpPr>
          <p:cNvPr id="20" name="矩形 19"/>
          <p:cNvSpPr/>
          <p:nvPr/>
        </p:nvSpPr>
        <p:spPr>
          <a:xfrm>
            <a:off x="5638951" y="56705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⑦</a:t>
            </a:r>
            <a:endParaRPr lang="zh-CN" altLang="en-US" b="1" dirty="0"/>
          </a:p>
        </p:txBody>
      </p:sp>
      <p:sp>
        <p:nvSpPr>
          <p:cNvPr id="22" name="圆角矩形 21"/>
          <p:cNvSpPr/>
          <p:nvPr/>
        </p:nvSpPr>
        <p:spPr>
          <a:xfrm>
            <a:off x="4551592" y="5861902"/>
            <a:ext cx="915758" cy="76065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274" y="3467756"/>
            <a:ext cx="401169" cy="40116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62" y="3886900"/>
            <a:ext cx="320581" cy="3205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638" y="976150"/>
            <a:ext cx="2823206" cy="5646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5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89" y="1023775"/>
            <a:ext cx="2823206" cy="5646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57812" y="1581945"/>
            <a:ext cx="2601582" cy="4609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按钮</a:t>
            </a: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【</a:t>
            </a: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拍照</a:t>
            </a:r>
            <a:r>
              <a:rPr lang="en-US" altLang="zh-CN" sz="1600" b="1" dirty="0">
                <a:solidFill>
                  <a:srgbClr val="CE000D"/>
                </a:solidFill>
                <a:latin typeface="+mn-ea"/>
              </a:rPr>
              <a:t>】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    </a:t>
            </a: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巡检过程中，</a:t>
            </a:r>
            <a:r>
              <a:rPr lang="zh-CN" altLang="en-US" sz="1600" dirty="0" smtClean="0">
                <a:latin typeface="+mn-ea"/>
              </a:rPr>
              <a:t>巡线工若发现管道附近存在第三方施工或管道事件，则向对应管道工反映情况，可对第三方施工、管道事件进行</a:t>
            </a:r>
            <a:r>
              <a:rPr lang="zh-CN" altLang="en-US" sz="1600" b="1" dirty="0" smtClean="0">
                <a:latin typeface="+mn-ea"/>
              </a:rPr>
              <a:t>拍照</a:t>
            </a:r>
            <a:r>
              <a:rPr lang="zh-CN" altLang="en-US" sz="1600" dirty="0" smtClean="0">
                <a:latin typeface="+mn-ea"/>
              </a:rPr>
              <a:t>，使用</a:t>
            </a:r>
            <a:r>
              <a:rPr lang="en-US" altLang="zh-CN" sz="1600" dirty="0" smtClean="0">
                <a:latin typeface="+mn-ea"/>
              </a:rPr>
              <a:t>APP</a:t>
            </a:r>
            <a:r>
              <a:rPr lang="zh-CN" altLang="en-US" sz="1600" dirty="0" smtClean="0">
                <a:latin typeface="+mn-ea"/>
              </a:rPr>
              <a:t>发送给对应的管道工。</a:t>
            </a:r>
            <a:endParaRPr lang="en-US" altLang="zh-CN" sz="1400" dirty="0" smtClean="0">
              <a:latin typeface="+mn-ea"/>
            </a:endParaRPr>
          </a:p>
        </p:txBody>
      </p:sp>
      <p:sp>
        <p:nvSpPr>
          <p:cNvPr id="19" name="矩形: 圆角 8">
            <a:extLst>
              <a:ext uri="{FF2B5EF4-FFF2-40B4-BE49-F238E27FC236}">
                <a16:creationId xmlns:a16="http://schemas.microsoft.com/office/drawing/2014/main" xmlns="" id="{9297EDB3-8A18-4C45-A6CF-464A911BCD98}"/>
              </a:ext>
            </a:extLst>
          </p:cNvPr>
          <p:cNvSpPr/>
          <p:nvPr/>
        </p:nvSpPr>
        <p:spPr>
          <a:xfrm>
            <a:off x="457812" y="1026933"/>
            <a:ext cx="2504463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n-ea"/>
              </a:rPr>
              <a:t>巡检过程中拍照发送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641520" y="5765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⑦</a:t>
            </a:r>
            <a:endParaRPr lang="zh-CN" altLang="en-US" b="1" dirty="0"/>
          </a:p>
        </p:txBody>
      </p:sp>
      <p:sp>
        <p:nvSpPr>
          <p:cNvPr id="22" name="圆角矩形 21"/>
          <p:cNvSpPr/>
          <p:nvPr/>
        </p:nvSpPr>
        <p:spPr>
          <a:xfrm>
            <a:off x="5870960" y="5170082"/>
            <a:ext cx="636275" cy="47427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48" y="1023775"/>
            <a:ext cx="2823206" cy="5646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291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20" y="1023775"/>
            <a:ext cx="2823206" cy="5646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457812" y="1581945"/>
            <a:ext cx="2504463" cy="4609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按钮</a:t>
            </a: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【</a:t>
            </a: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语音</a:t>
            </a:r>
            <a:r>
              <a:rPr lang="en-US" altLang="zh-CN" sz="1600" b="1" dirty="0">
                <a:solidFill>
                  <a:srgbClr val="CE000D"/>
                </a:solidFill>
                <a:latin typeface="+mn-ea"/>
              </a:rPr>
              <a:t>】</a:t>
            </a:r>
          </a:p>
          <a:p>
            <a:pPr marL="0"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    </a:t>
            </a: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巡检过程中，</a:t>
            </a:r>
            <a:r>
              <a:rPr lang="zh-CN" altLang="en-US" sz="1600" dirty="0" smtClean="0">
                <a:latin typeface="+mn-ea"/>
              </a:rPr>
              <a:t>巡线工若发现管道附近存在第三方施工或管道事件，则向对应管道工反映情况，可对第三方施工、管道事件进行语音描述功能，使用</a:t>
            </a:r>
            <a:r>
              <a:rPr lang="en-US" altLang="zh-CN" sz="1600" dirty="0" smtClean="0">
                <a:latin typeface="+mn-ea"/>
              </a:rPr>
              <a:t>APP</a:t>
            </a:r>
            <a:r>
              <a:rPr lang="zh-CN" altLang="en-US" sz="1600" dirty="0" smtClean="0">
                <a:latin typeface="+mn-ea"/>
              </a:rPr>
              <a:t>发送给对应的管道工。</a:t>
            </a:r>
            <a:endParaRPr lang="en-US" altLang="zh-CN" sz="1400" dirty="0" smtClean="0">
              <a:latin typeface="+mn-ea"/>
            </a:endParaRPr>
          </a:p>
        </p:txBody>
      </p:sp>
      <p:sp>
        <p:nvSpPr>
          <p:cNvPr id="19" name="矩形: 圆角 8">
            <a:extLst>
              <a:ext uri="{FF2B5EF4-FFF2-40B4-BE49-F238E27FC236}">
                <a16:creationId xmlns:a16="http://schemas.microsoft.com/office/drawing/2014/main" xmlns="" id="{9297EDB3-8A18-4C45-A6CF-464A911BCD98}"/>
              </a:ext>
            </a:extLst>
          </p:cNvPr>
          <p:cNvSpPr/>
          <p:nvPr/>
        </p:nvSpPr>
        <p:spPr>
          <a:xfrm>
            <a:off x="457812" y="1026933"/>
            <a:ext cx="2504463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n-ea"/>
              </a:rPr>
              <a:t>巡检过程中发送语音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5347342" y="5655858"/>
            <a:ext cx="497981" cy="47427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"/>
          <a:stretch/>
        </p:blipFill>
        <p:spPr>
          <a:xfrm>
            <a:off x="6000556" y="1023775"/>
            <a:ext cx="2897002" cy="5646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/>
          <a:stretch/>
        </p:blipFill>
        <p:spPr>
          <a:xfrm>
            <a:off x="8969688" y="1023775"/>
            <a:ext cx="2895364" cy="5646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392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89" y="976150"/>
            <a:ext cx="2823206" cy="56464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812" y="1581945"/>
            <a:ext cx="2773431" cy="42799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CE000D"/>
                </a:solidFill>
                <a:latin typeface="+mn-ea"/>
              </a:rPr>
              <a:t>    </a:t>
            </a:r>
            <a:r>
              <a:rPr lang="zh-CN" altLang="en-US" sz="1600" b="1" dirty="0" smtClean="0">
                <a:solidFill>
                  <a:srgbClr val="CE000D"/>
                </a:solidFill>
                <a:latin typeface="+mn-ea"/>
              </a:rPr>
              <a:t>结束巡检：</a:t>
            </a:r>
            <a:r>
              <a:rPr lang="zh-CN" altLang="en-US" sz="1600" dirty="0" smtClean="0">
                <a:latin typeface="+mn-ea"/>
              </a:rPr>
              <a:t>巡线工完成所负责管道区段的巡检工作，查看地图中关键点均为      ， 关键点列表中所有关键点标注为      ，可再此长按按钮        ，结束巡检。</a:t>
            </a:r>
            <a:endParaRPr lang="en-US" altLang="zh-CN" sz="1600" dirty="0" smtClean="0"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zh-CN" sz="1600" dirty="0" smtClean="0">
              <a:latin typeface="+mn-ea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1600" dirty="0" smtClean="0">
                <a:latin typeface="+mn-ea"/>
              </a:rPr>
              <a:t>弹出巡检小结，包括：</a:t>
            </a:r>
            <a:endParaRPr lang="en-US" altLang="zh-CN" sz="16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+mn-ea"/>
              </a:rPr>
              <a:t>本次巡检时长</a:t>
            </a:r>
            <a:endParaRPr lang="en-US" altLang="zh-CN" sz="14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latin typeface="+mn-ea"/>
              </a:rPr>
              <a:t>未完成关键</a:t>
            </a:r>
            <a:endParaRPr lang="en-US" altLang="zh-CN" sz="1400" dirty="0" smtClean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+mn-ea"/>
              </a:rPr>
              <a:t>下一</a:t>
            </a:r>
            <a:r>
              <a:rPr lang="zh-CN" altLang="en-US" sz="1400" dirty="0" smtClean="0">
                <a:latin typeface="+mn-ea"/>
              </a:rPr>
              <a:t>次任务开始时间</a:t>
            </a:r>
            <a:endParaRPr lang="en-US" altLang="zh-CN" sz="1400" dirty="0" smtClean="0">
              <a:latin typeface="+mn-ea"/>
            </a:endParaRPr>
          </a:p>
        </p:txBody>
      </p:sp>
      <p:sp>
        <p:nvSpPr>
          <p:cNvPr id="19" name="矩形: 圆角 8">
            <a:extLst>
              <a:ext uri="{FF2B5EF4-FFF2-40B4-BE49-F238E27FC236}">
                <a16:creationId xmlns:a16="http://schemas.microsoft.com/office/drawing/2014/main" xmlns="" id="{9297EDB3-8A18-4C45-A6CF-464A911BCD98}"/>
              </a:ext>
            </a:extLst>
          </p:cNvPr>
          <p:cNvSpPr/>
          <p:nvPr/>
        </p:nvSpPr>
        <p:spPr>
          <a:xfrm>
            <a:off x="457812" y="1026933"/>
            <a:ext cx="2504463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+mn-ea"/>
              </a:rPr>
              <a:t>结束巡检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4375447" y="5861902"/>
            <a:ext cx="720428" cy="76065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06" y="2362856"/>
            <a:ext cx="401169" cy="40116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27" y="3126225"/>
            <a:ext cx="320581" cy="3205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5" y="3483623"/>
            <a:ext cx="384227" cy="3842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71" y="976150"/>
            <a:ext cx="2870629" cy="5741258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7183451" y="1724026"/>
            <a:ext cx="1874823" cy="35909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8504288" y="4095750"/>
            <a:ext cx="2020837" cy="928039"/>
          </a:xfrm>
          <a:prstGeom prst="straightConnector1">
            <a:avLst/>
          </a:prstGeom>
          <a:ln w="38100">
            <a:solidFill>
              <a:srgbClr val="CE0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0512462" y="3739652"/>
            <a:ext cx="12618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点击按钮</a:t>
            </a:r>
            <a:endParaRPr lang="en-US" altLang="zh-CN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结束巡检工作</a:t>
            </a:r>
            <a:endParaRPr lang="zh-CN" altLang="en-US" sz="1400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8462157" y="5314950"/>
            <a:ext cx="2020837" cy="928039"/>
          </a:xfrm>
          <a:prstGeom prst="straightConnector1">
            <a:avLst/>
          </a:prstGeom>
          <a:ln w="38100">
            <a:solidFill>
              <a:srgbClr val="CE0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471224" y="5002476"/>
            <a:ext cx="902811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按钮变为</a:t>
            </a:r>
            <a:endParaRPr lang="en-US" altLang="zh-CN" sz="1400" dirty="0" smtClean="0">
              <a:latin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146" y="5002476"/>
            <a:ext cx="385405" cy="3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5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二、使用总结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72" y="2095744"/>
            <a:ext cx="2193345" cy="43289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矩形 2"/>
          <p:cNvSpPr/>
          <p:nvPr/>
        </p:nvSpPr>
        <p:spPr>
          <a:xfrm>
            <a:off x="729126" y="1612088"/>
            <a:ext cx="2305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、输入</a:t>
            </a:r>
            <a:r>
              <a:rPr lang="en-US" altLang="zh-CN" sz="1600" b="1" dirty="0" smtClean="0"/>
              <a:t>SIM</a:t>
            </a:r>
            <a:r>
              <a:rPr lang="zh-CN" altLang="en-US" sz="1600" b="1" dirty="0" smtClean="0"/>
              <a:t>卡号，登录</a:t>
            </a:r>
            <a:endParaRPr lang="zh-CN" altLang="en-US" sz="1600" b="1" dirty="0"/>
          </a:p>
        </p:txBody>
      </p:sp>
      <p:sp>
        <p:nvSpPr>
          <p:cNvPr id="6" name="右箭头 5"/>
          <p:cNvSpPr/>
          <p:nvPr/>
        </p:nvSpPr>
        <p:spPr>
          <a:xfrm>
            <a:off x="3085839" y="3990887"/>
            <a:ext cx="358115" cy="247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78" y="2095744"/>
            <a:ext cx="2164455" cy="43289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5" name="矩形 24"/>
          <p:cNvSpPr/>
          <p:nvPr/>
        </p:nvSpPr>
        <p:spPr>
          <a:xfrm>
            <a:off x="3535464" y="1612088"/>
            <a:ext cx="23503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2</a:t>
            </a:r>
            <a:r>
              <a:rPr lang="zh-CN" altLang="en-US" sz="1600" b="1" dirty="0" smtClean="0"/>
              <a:t>、更新今天的巡检任务</a:t>
            </a:r>
            <a:endParaRPr lang="zh-CN" altLang="en-US" sz="1600" b="1" dirty="0"/>
          </a:p>
        </p:txBody>
      </p:sp>
      <p:sp>
        <p:nvSpPr>
          <p:cNvPr id="26" name="右箭头 25"/>
          <p:cNvSpPr/>
          <p:nvPr/>
        </p:nvSpPr>
        <p:spPr>
          <a:xfrm>
            <a:off x="5945257" y="3990887"/>
            <a:ext cx="358115" cy="247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96" y="2074260"/>
            <a:ext cx="2164455" cy="43289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6546213" y="1612088"/>
            <a:ext cx="1734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、开始管道巡检</a:t>
            </a:r>
            <a:endParaRPr lang="zh-CN" altLang="en-US" sz="1600" b="1" dirty="0"/>
          </a:p>
        </p:txBody>
      </p:sp>
      <p:sp>
        <p:nvSpPr>
          <p:cNvPr id="29" name="右箭头 28"/>
          <p:cNvSpPr/>
          <p:nvPr/>
        </p:nvSpPr>
        <p:spPr>
          <a:xfrm>
            <a:off x="8877813" y="3990887"/>
            <a:ext cx="358115" cy="247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409123" y="1612088"/>
            <a:ext cx="1734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/>
              <a:t>4</a:t>
            </a:r>
            <a:r>
              <a:rPr lang="zh-CN" altLang="en-US" sz="1600" b="1" dirty="0" smtClean="0"/>
              <a:t>、结束管道巡检</a:t>
            </a:r>
            <a:endParaRPr lang="zh-CN" altLang="en-US" sz="16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22" y="2074260"/>
            <a:ext cx="2164455" cy="43289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3" name="矩形 32"/>
          <p:cNvSpPr/>
          <p:nvPr/>
        </p:nvSpPr>
        <p:spPr>
          <a:xfrm>
            <a:off x="3694962" y="1200983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首次需下载对应地图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5172" y="1200983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首次需设置 地址及端口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38859" y="2235926"/>
            <a:ext cx="3222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/>
              <a:t>巡检过程中</a:t>
            </a:r>
            <a:endParaRPr lang="en-US" altLang="zh-CN" sz="1600" b="1" dirty="0" smtClean="0"/>
          </a:p>
          <a:p>
            <a:r>
              <a:rPr lang="zh-CN" altLang="en-US" sz="1600" b="1" dirty="0" smtClean="0">
                <a:solidFill>
                  <a:srgbClr val="FF0000"/>
                </a:solidFill>
              </a:rPr>
              <a:t>不能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endParaRPr lang="en-US" altLang="zh-CN" sz="1600" b="1" dirty="0" smtClean="0"/>
          </a:p>
          <a:p>
            <a:r>
              <a:rPr lang="zh-CN" altLang="en-US" sz="1600" b="1" dirty="0" smtClean="0"/>
              <a:t>重新登录</a:t>
            </a:r>
            <a:endParaRPr lang="zh-CN" altLang="en-US" sz="1600" b="1" dirty="0"/>
          </a:p>
        </p:txBody>
      </p:sp>
      <p:sp>
        <p:nvSpPr>
          <p:cNvPr id="12" name="矩形 11"/>
          <p:cNvSpPr/>
          <p:nvPr/>
        </p:nvSpPr>
        <p:spPr>
          <a:xfrm>
            <a:off x="4036178" y="203181"/>
            <a:ext cx="4195405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检查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是否后</a:t>
            </a:r>
            <a:r>
              <a:rPr lang="zh-CN" altLang="en-US" b="1" dirty="0"/>
              <a:t>台</a:t>
            </a:r>
            <a:r>
              <a:rPr lang="zh-CN" altLang="en-US" b="1" dirty="0" smtClean="0"/>
              <a:t>驻留，加锁</a:t>
            </a:r>
            <a:endParaRPr lang="zh-CN" altLang="en-US" b="1" dirty="0"/>
          </a:p>
        </p:txBody>
      </p:sp>
      <p:sp>
        <p:nvSpPr>
          <p:cNvPr id="20" name="直角上箭头 19"/>
          <p:cNvSpPr/>
          <p:nvPr/>
        </p:nvSpPr>
        <p:spPr>
          <a:xfrm rot="10800000" flipH="1">
            <a:off x="8280983" y="415959"/>
            <a:ext cx="954946" cy="160305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上箭头 20"/>
          <p:cNvSpPr/>
          <p:nvPr/>
        </p:nvSpPr>
        <p:spPr>
          <a:xfrm rot="10800000">
            <a:off x="3038502" y="415959"/>
            <a:ext cx="954946" cy="160305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964396" y="4153256"/>
            <a:ext cx="1076770" cy="495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7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目      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24031" y="2221810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824031" y="2221810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gray">
          <a:xfrm>
            <a:off x="3974977" y="2252590"/>
            <a:ext cx="470285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巡线工</a:t>
            </a:r>
            <a:r>
              <a:rPr lang="en-US" altLang="zh-CN" sz="3200" dirty="0" smtClean="0">
                <a:solidFill>
                  <a:schemeClr val="bg1"/>
                </a:solidFill>
              </a:rPr>
              <a:t>APP</a:t>
            </a:r>
            <a:r>
              <a:rPr lang="zh-CN" altLang="en-US" sz="3200" dirty="0" smtClean="0">
                <a:solidFill>
                  <a:schemeClr val="bg1"/>
                </a:solidFill>
              </a:rPr>
              <a:t>安装与登录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gray">
          <a:xfrm>
            <a:off x="3400095" y="2273326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一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947163" y="4274030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rgbClr val="1D4971"/>
                </a:solidFill>
              </a:rPr>
              <a:t>巡线工</a:t>
            </a:r>
            <a:r>
              <a:rPr lang="en-US" altLang="zh-CN" sz="3200" dirty="0" smtClean="0">
                <a:solidFill>
                  <a:srgbClr val="1D4971"/>
                </a:solidFill>
              </a:rPr>
              <a:t>APP</a:t>
            </a:r>
            <a:r>
              <a:rPr lang="zh-CN" altLang="en-US" sz="3200" dirty="0" smtClean="0">
                <a:solidFill>
                  <a:srgbClr val="1D4971"/>
                </a:solidFill>
              </a:rPr>
              <a:t>操作使用</a:t>
            </a:r>
            <a:endParaRPr lang="zh-CN" altLang="zh-CN" sz="3200" dirty="0">
              <a:solidFill>
                <a:srgbClr val="1D4971"/>
              </a:solidFill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gray">
          <a:xfrm>
            <a:off x="3400095" y="4310252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rgbClr val="1D4971"/>
                </a:solidFill>
              </a:rPr>
              <a:t>二</a:t>
            </a:r>
            <a:endParaRPr lang="en-US" altLang="zh-CN" sz="3200" dirty="0">
              <a:solidFill>
                <a:srgbClr val="1D49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307" y="97582"/>
            <a:ext cx="9224250" cy="697177"/>
          </a:xfrm>
        </p:spPr>
        <p:txBody>
          <a:bodyPr/>
          <a:lstStyle/>
          <a:p>
            <a:r>
              <a:rPr lang="en-US" altLang="zh-CN" dirty="0" smtClean="0"/>
              <a:t>FAQ</a:t>
            </a:r>
            <a:r>
              <a:rPr lang="zh-CN" altLang="en-US" dirty="0" smtClean="0"/>
              <a:t>常见问题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3203" y="993162"/>
            <a:ext cx="32928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安卓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9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信任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程序设置 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（二）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02" y="2132762"/>
            <a:ext cx="2132697" cy="39946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065" y="2132762"/>
            <a:ext cx="2049197" cy="39918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3286" y="1662989"/>
            <a:ext cx="37772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+mn-ea"/>
              </a:rPr>
              <a:t>1</a:t>
            </a:r>
            <a:r>
              <a:rPr lang="zh-CN" altLang="en-US" sz="1400" dirty="0" smtClean="0">
                <a:latin typeface="+mn-ea"/>
              </a:rPr>
              <a:t>）手机二维码扫描下载</a:t>
            </a:r>
            <a:r>
              <a:rPr lang="en-US" altLang="zh-CN" sz="1400" dirty="0" smtClean="0">
                <a:latin typeface="+mn-ea"/>
              </a:rPr>
              <a:t>app</a:t>
            </a:r>
            <a:r>
              <a:rPr lang="zh-CN" altLang="en-US" sz="1400" dirty="0" smtClean="0">
                <a:latin typeface="+mn-ea"/>
              </a:rPr>
              <a:t>，安装</a:t>
            </a:r>
            <a:endParaRPr lang="zh-CN" altLang="en-US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3" y="2132762"/>
            <a:ext cx="2221882" cy="39946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723" y="2132761"/>
            <a:ext cx="1843736" cy="39918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111" y="2132761"/>
            <a:ext cx="1902353" cy="39918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6921929" y="1662989"/>
            <a:ext cx="36728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+mn-ea"/>
              </a:rPr>
              <a:t>2</a:t>
            </a:r>
            <a:r>
              <a:rPr lang="zh-CN" altLang="en-US" sz="1400" dirty="0" smtClean="0">
                <a:latin typeface="+mn-ea"/>
              </a:rPr>
              <a:t>）</a:t>
            </a:r>
            <a:r>
              <a:rPr lang="zh-CN" altLang="en-US" sz="1400" dirty="0">
                <a:latin typeface="+mn-ea"/>
              </a:rPr>
              <a:t>巡检</a:t>
            </a:r>
            <a:r>
              <a:rPr lang="en-US" altLang="zh-CN" sz="1400" dirty="0" smtClean="0">
                <a:latin typeface="+mn-ea"/>
              </a:rPr>
              <a:t>app</a:t>
            </a:r>
            <a:r>
              <a:rPr lang="zh-CN" altLang="en-US" sz="1400" dirty="0" smtClean="0">
                <a:latin typeface="+mn-ea"/>
              </a:rPr>
              <a:t>安装完毕后进行权限设置（一）</a:t>
            </a:r>
            <a:endParaRPr lang="zh-CN" altLang="en-US" sz="1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947112" y="2132761"/>
            <a:ext cx="4161149" cy="4584233"/>
            <a:chOff x="6947112" y="2132761"/>
            <a:chExt cx="4161149" cy="458423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7112" y="2132761"/>
              <a:ext cx="2078660" cy="458423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43061" y="2132761"/>
              <a:ext cx="2065200" cy="458423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5682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3203" y="993162"/>
            <a:ext cx="32928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安卓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9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信任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程序设置 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（二）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0059" y="1573881"/>
            <a:ext cx="35172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+mn-ea"/>
              </a:rPr>
              <a:t>1</a:t>
            </a:r>
            <a:r>
              <a:rPr lang="zh-CN" altLang="en-US" sz="1400" dirty="0" smtClean="0">
                <a:latin typeface="+mn-ea"/>
              </a:rPr>
              <a:t>）</a:t>
            </a:r>
            <a:r>
              <a:rPr lang="zh-CN" altLang="en-US" sz="1400" dirty="0">
                <a:latin typeface="+mn-ea"/>
              </a:rPr>
              <a:t>巡检</a:t>
            </a:r>
            <a:r>
              <a:rPr lang="en-US" altLang="zh-CN" sz="1400" dirty="0" smtClean="0">
                <a:latin typeface="+mn-ea"/>
              </a:rPr>
              <a:t>app</a:t>
            </a:r>
            <a:r>
              <a:rPr lang="zh-CN" altLang="en-US" sz="1400" dirty="0" smtClean="0">
                <a:latin typeface="+mn-ea"/>
              </a:rPr>
              <a:t>安装完毕后进行权限设置（二）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340059" y="2210292"/>
            <a:ext cx="20499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在手机中找到如下“设置”</a:t>
            </a:r>
            <a:r>
              <a:rPr lang="zh-CN" altLang="en-US" sz="1400" dirty="0" smtClean="0">
                <a:latin typeface="+mn-ea"/>
              </a:rPr>
              <a:t>按钮；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latin typeface="+mn-ea"/>
              </a:rPr>
              <a:t>按照右侧图示进行权限操作</a:t>
            </a:r>
            <a:endParaRPr lang="zh-CN" altLang="en-US" sz="14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84" y="2082106"/>
            <a:ext cx="2201501" cy="46722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67" y="2082107"/>
            <a:ext cx="2272702" cy="46722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451" y="2077236"/>
            <a:ext cx="2236884" cy="46771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835" y="2077236"/>
            <a:ext cx="2234595" cy="46781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0307" y="97582"/>
            <a:ext cx="9224250" cy="697177"/>
          </a:xfrm>
        </p:spPr>
        <p:txBody>
          <a:bodyPr/>
          <a:lstStyle/>
          <a:p>
            <a:r>
              <a:rPr lang="en-US" altLang="zh-CN" dirty="0" smtClean="0"/>
              <a:t>FAQ</a:t>
            </a:r>
            <a:r>
              <a:rPr lang="zh-CN" altLang="en-US" dirty="0" smtClean="0"/>
              <a:t>常见问题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4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21293" y="1184254"/>
            <a:ext cx="1130323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一、巡</a:t>
            </a:r>
            <a:r>
              <a:rPr lang="zh-CN" altLang="en-US" dirty="0"/>
              <a:t>线工</a:t>
            </a:r>
            <a:r>
              <a:rPr lang="en-US" altLang="zh-CN" dirty="0"/>
              <a:t>APP</a:t>
            </a:r>
            <a:r>
              <a:rPr lang="zh-CN" altLang="en-US" dirty="0"/>
              <a:t>登录后，可以看下是否有关键点，是否有任务，只要不点击  </a:t>
            </a:r>
            <a:r>
              <a:rPr lang="zh-CN" altLang="en-US" dirty="0" smtClean="0"/>
              <a:t>     开始</a:t>
            </a:r>
            <a:r>
              <a:rPr lang="zh-CN" altLang="en-US" dirty="0"/>
              <a:t>按钮进行巡检，就不会获取</a:t>
            </a:r>
            <a:r>
              <a:rPr lang="zh-CN" altLang="en-US" dirty="0" smtClean="0"/>
              <a:t>坐标点数据，</a:t>
            </a:r>
            <a:r>
              <a:rPr lang="zh-CN" altLang="en-US" dirty="0"/>
              <a:t>巡检轨迹中就</a:t>
            </a:r>
            <a:r>
              <a:rPr lang="zh-CN" altLang="en-US" dirty="0">
                <a:solidFill>
                  <a:srgbClr val="C00000"/>
                </a:solidFill>
              </a:rPr>
              <a:t>不会出现很多直连的长直线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/>
              <a:t>巡线</a:t>
            </a:r>
            <a:r>
              <a:rPr lang="zh-CN" altLang="en-US" dirty="0"/>
              <a:t>工在管线</a:t>
            </a:r>
            <a:r>
              <a:rPr lang="zh-CN" altLang="en-US" dirty="0" smtClean="0"/>
              <a:t>附近点击</a:t>
            </a:r>
            <a:r>
              <a:rPr lang="zh-CN" altLang="en-US" dirty="0"/>
              <a:t>开始巡检按钮进行管道巡检工作，不要在家或远离管道的地点点击开始巡检 。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/>
              <a:t>巡检</a:t>
            </a:r>
            <a:r>
              <a:rPr lang="zh-CN" altLang="en-US" dirty="0"/>
              <a:t>完成后</a:t>
            </a:r>
            <a:r>
              <a:rPr lang="zh-CN" altLang="en-US" dirty="0" smtClean="0"/>
              <a:t>，记得点击</a:t>
            </a:r>
            <a:r>
              <a:rPr lang="zh-CN" altLang="en-US" dirty="0"/>
              <a:t>暂停巡检，或长按完成</a:t>
            </a:r>
            <a:r>
              <a:rPr lang="zh-CN" altLang="en-US" dirty="0" smtClean="0"/>
              <a:t>巡检       ，</a:t>
            </a:r>
            <a:r>
              <a:rPr lang="zh-CN" altLang="en-US" dirty="0"/>
              <a:t>或关闭巡检APP。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/>
              <a:t>尽量</a:t>
            </a:r>
            <a:r>
              <a:rPr lang="zh-CN" altLang="en-US" dirty="0"/>
              <a:t>一次</a:t>
            </a:r>
            <a:r>
              <a:rPr lang="zh-CN" altLang="en-US" dirty="0" smtClean="0"/>
              <a:t>完成所有关键点打点任务，然后长按       完成巡检。</a:t>
            </a:r>
            <a:endParaRPr lang="zh-CN" altLang="en-US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/>
              <a:t>协助</a:t>
            </a:r>
            <a:r>
              <a:rPr lang="zh-CN" altLang="en-US" dirty="0"/>
              <a:t>其他巡检工测试时，可以查看是否有任务、是否有关键点，</a:t>
            </a:r>
            <a:r>
              <a:rPr lang="zh-CN" altLang="en-US" dirty="0">
                <a:solidFill>
                  <a:srgbClr val="C00000"/>
                </a:solidFill>
              </a:rPr>
              <a:t>尽量</a:t>
            </a:r>
            <a:r>
              <a:rPr lang="zh-CN" altLang="en-US" dirty="0" smtClean="0">
                <a:solidFill>
                  <a:srgbClr val="C00000"/>
                </a:solidFill>
              </a:rPr>
              <a:t>不要在其他地方点击</a:t>
            </a:r>
            <a:r>
              <a:rPr lang="zh-CN" altLang="en-US" dirty="0">
                <a:solidFill>
                  <a:srgbClr val="C00000"/>
                </a:solidFill>
              </a:rPr>
              <a:t>开始巡检</a:t>
            </a:r>
            <a:r>
              <a:rPr lang="zh-CN" altLang="en-US" dirty="0" smtClean="0">
                <a:solidFill>
                  <a:srgbClr val="C00000"/>
                </a:solidFill>
              </a:rPr>
              <a:t>按钮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/>
              <a:t>二、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安装后，</a:t>
            </a:r>
            <a:r>
              <a:rPr lang="zh-CN" altLang="en-US" dirty="0" smtClean="0">
                <a:solidFill>
                  <a:srgbClr val="C00000"/>
                </a:solidFill>
              </a:rPr>
              <a:t>设置好后台常驻，</a:t>
            </a:r>
            <a:r>
              <a:rPr lang="zh-CN" altLang="en-US" dirty="0" smtClean="0"/>
              <a:t>巡检中途避免重复登录巡线工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三、手机操作系统提示升级时，不要升级！当前手机安卓</a:t>
            </a:r>
            <a:r>
              <a:rPr lang="en-US" altLang="zh-CN" dirty="0" smtClean="0"/>
              <a:t>9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Android9</a:t>
            </a:r>
            <a:r>
              <a:rPr lang="zh-CN" altLang="en-US" dirty="0" smtClean="0"/>
              <a:t>）系统与</a:t>
            </a:r>
            <a:r>
              <a:rPr lang="en-US" altLang="zh-CN" dirty="0" smtClean="0"/>
              <a:t>GPS</a:t>
            </a:r>
            <a:r>
              <a:rPr lang="zh-CN" altLang="en-US" dirty="0" smtClean="0"/>
              <a:t>芯片存在兼容问题，易出现“无法获取</a:t>
            </a:r>
            <a:r>
              <a:rPr lang="en-US" altLang="zh-CN" dirty="0" smtClean="0"/>
              <a:t>GPS</a:t>
            </a:r>
            <a:r>
              <a:rPr lang="zh-CN" altLang="en-US" dirty="0" smtClean="0"/>
              <a:t>信息”问题。</a:t>
            </a:r>
            <a:endParaRPr lang="zh-CN" altLang="en-US" dirty="0"/>
          </a:p>
        </p:txBody>
      </p:sp>
      <p:pic>
        <p:nvPicPr>
          <p:cNvPr id="1028" name="图片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25" y="1397237"/>
            <a:ext cx="39687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52" y="3006382"/>
            <a:ext cx="417555" cy="3692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33" y="3570405"/>
            <a:ext cx="417555" cy="369206"/>
          </a:xfrm>
          <a:prstGeom prst="rect">
            <a:avLst/>
          </a:prstGeom>
        </p:spPr>
      </p:pic>
      <p:pic>
        <p:nvPicPr>
          <p:cNvPr id="16" name="图片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646" y="4157528"/>
            <a:ext cx="39687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10307" y="97582"/>
            <a:ext cx="9224250" cy="697177"/>
          </a:xfrm>
        </p:spPr>
        <p:txBody>
          <a:bodyPr/>
          <a:lstStyle/>
          <a:p>
            <a:r>
              <a:rPr lang="en-US" altLang="zh-CN" dirty="0" smtClean="0"/>
              <a:t>FAQ</a:t>
            </a:r>
            <a:r>
              <a:rPr lang="zh-CN" altLang="en-US" dirty="0" smtClean="0"/>
              <a:t>常见问题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87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 txBox="1"/>
          <p:nvPr/>
        </p:nvSpPr>
        <p:spPr>
          <a:xfrm>
            <a:off x="1045599" y="2057084"/>
            <a:ext cx="331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15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谢谢！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59336" y="3812777"/>
            <a:ext cx="3414717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北京中盈安信</a:t>
            </a:r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技术服务股份有限公司</a:t>
            </a:r>
            <a:endParaRPr lang="en-US" altLang="zh-CN" sz="1400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spc="60" dirty="0">
                <a:latin typeface="Arial" pitchFamily="34" charset="0"/>
                <a:ea typeface="微软雅黑" pitchFamily="34" charset="-122"/>
                <a:cs typeface="Arial" pitchFamily="34" charset="0"/>
              </a:rPr>
              <a:t>Beijing JAS Technical Service Co</a:t>
            </a:r>
            <a:r>
              <a:rPr lang="en-US" altLang="zh-CN" sz="1100" b="1" spc="6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., Ltd.</a:t>
            </a:r>
          </a:p>
          <a:p>
            <a:pPr>
              <a:lnSpc>
                <a:spcPct val="150000"/>
              </a:lnSpc>
            </a:pPr>
            <a:r>
              <a:rPr lang="zh-CN" altLang="en-US" sz="1100" dirty="0"/>
              <a:t>北京市海淀区西小口路</a:t>
            </a:r>
            <a:r>
              <a:rPr lang="en-US" altLang="zh-CN" sz="1100" dirty="0"/>
              <a:t>18</a:t>
            </a:r>
            <a:r>
              <a:rPr lang="zh-CN" altLang="en-US" sz="1100" dirty="0"/>
              <a:t>号新华创新大厦</a:t>
            </a:r>
            <a:r>
              <a:rPr lang="en-US" altLang="zh-CN" sz="1100" dirty="0"/>
              <a:t>1</a:t>
            </a:r>
            <a:r>
              <a:rPr lang="zh-CN" altLang="en-US" sz="1100" dirty="0"/>
              <a:t>层</a:t>
            </a:r>
            <a:r>
              <a:rPr lang="en-US" altLang="zh-CN" sz="1100" dirty="0"/>
              <a:t>1020</a:t>
            </a:r>
            <a:r>
              <a:rPr lang="zh-CN" altLang="en-US" sz="1100" dirty="0" smtClean="0"/>
              <a:t>室</a:t>
            </a:r>
            <a:endParaRPr lang="en-US" altLang="zh-CN" sz="1100" dirty="0" smtClean="0"/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电话</a:t>
            </a: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\</a:t>
            </a: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传真：</a:t>
            </a: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010-51077018      </a:t>
            </a: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网址：</a:t>
            </a: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www.zyax.com.cn</a:t>
            </a: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股票代码：</a:t>
            </a: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834728</a:t>
            </a:r>
            <a:endParaRPr lang="en-US" altLang="zh-CN" sz="11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443440" y="3881128"/>
            <a:ext cx="45719" cy="15544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46" name="Picture 2" descr="D:\公司宣传材料\订阅号\公众号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72" y="3853690"/>
            <a:ext cx="1256044" cy="12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060482" y="5104248"/>
            <a:ext cx="126973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公众号</a:t>
            </a:r>
            <a:endParaRPr lang="en-US" altLang="zh-CN" sz="10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-22574" y="6779933"/>
            <a:ext cx="12220924" cy="104458"/>
            <a:chOff x="0" y="5087938"/>
            <a:chExt cx="9144000" cy="55562"/>
          </a:xfrm>
        </p:grpSpPr>
        <p:pic>
          <p:nvPicPr>
            <p:cNvPr id="49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5813"/>
            <a:stretch>
              <a:fillRect/>
            </a:stretch>
          </p:blipFill>
          <p:spPr bwMode="auto">
            <a:xfrm>
              <a:off x="0" y="5087938"/>
              <a:ext cx="8616950" cy="55562"/>
            </a:xfrm>
            <a:prstGeom prst="rect">
              <a:avLst/>
            </a:prstGeom>
            <a:noFill/>
          </p:spPr>
        </p:pic>
        <p:pic>
          <p:nvPicPr>
            <p:cNvPr id="50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5813"/>
            <a:stretch>
              <a:fillRect/>
            </a:stretch>
          </p:blipFill>
          <p:spPr bwMode="auto">
            <a:xfrm>
              <a:off x="527050" y="5087938"/>
              <a:ext cx="8616950" cy="5556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5014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ippl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>
            <a:spLocks/>
          </p:cNvSpPr>
          <p:nvPr/>
        </p:nvSpPr>
        <p:spPr>
          <a:xfrm>
            <a:off x="179511" y="256186"/>
            <a:ext cx="3444837" cy="439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8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一、安装与登录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4018" y="941386"/>
            <a:ext cx="11384569" cy="2377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APP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下载与安装</a:t>
            </a:r>
            <a:endParaRPr lang="en-US" altLang="zh-CN" sz="1600" b="1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latin typeface="+mn-ea"/>
              </a:rPr>
              <a:t>APP</a:t>
            </a:r>
            <a:r>
              <a:rPr lang="zh-CN" altLang="en-US" sz="1600" dirty="0" smtClean="0">
                <a:latin typeface="+mn-ea"/>
              </a:rPr>
              <a:t>可以在</a:t>
            </a:r>
            <a:r>
              <a:rPr lang="en-US" altLang="zh-CN" sz="1600" dirty="0" smtClean="0">
                <a:latin typeface="+mn-ea"/>
              </a:rPr>
              <a:t>PC</a:t>
            </a:r>
            <a:r>
              <a:rPr lang="zh-CN" altLang="en-US" sz="1600" dirty="0" smtClean="0">
                <a:latin typeface="+mn-ea"/>
              </a:rPr>
              <a:t>端巡检系统的“</a:t>
            </a:r>
            <a:r>
              <a:rPr lang="zh-CN" altLang="en-US" sz="1600" dirty="0">
                <a:latin typeface="+mn-ea"/>
              </a:rPr>
              <a:t>巡检</a:t>
            </a:r>
            <a:r>
              <a:rPr lang="en-US" altLang="zh-CN" sz="1600" dirty="0" smtClean="0">
                <a:latin typeface="+mn-ea"/>
              </a:rPr>
              <a:t>APP</a:t>
            </a:r>
            <a:r>
              <a:rPr lang="zh-CN" altLang="en-US" sz="1600" dirty="0" smtClean="0">
                <a:latin typeface="+mn-ea"/>
              </a:rPr>
              <a:t>”</a:t>
            </a:r>
            <a:r>
              <a:rPr lang="zh-CN" altLang="en-US" sz="1600" dirty="0">
                <a:latin typeface="+mn-ea"/>
              </a:rPr>
              <a:t>处</a:t>
            </a:r>
            <a:r>
              <a:rPr lang="zh-CN" altLang="en-US" sz="1600" dirty="0" smtClean="0">
                <a:latin typeface="+mn-ea"/>
              </a:rPr>
              <a:t>进行二</a:t>
            </a:r>
            <a:r>
              <a:rPr lang="zh-CN" altLang="en-US" sz="1600" dirty="0">
                <a:latin typeface="+mn-ea"/>
              </a:rPr>
              <a:t>维</a:t>
            </a:r>
            <a:r>
              <a:rPr lang="zh-CN" altLang="en-US" sz="1600" dirty="0" smtClean="0">
                <a:latin typeface="+mn-ea"/>
              </a:rPr>
              <a:t>码扫描下载。</a:t>
            </a:r>
            <a:endParaRPr lang="en-US" altLang="zh-CN" sz="1600" dirty="0" smtClean="0"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</a:rPr>
              <a:t>石油内</a:t>
            </a:r>
            <a:r>
              <a:rPr lang="zh-CN" altLang="en-US" sz="1600" dirty="0">
                <a:latin typeface="+mn-ea"/>
              </a:rPr>
              <a:t>网访问网址：</a:t>
            </a:r>
            <a:r>
              <a:rPr lang="en-US" altLang="zh-CN" dirty="0"/>
              <a:t>http</a:t>
            </a:r>
            <a:r>
              <a:rPr lang="en-US" altLang="zh-CN"/>
              <a:t>://</a:t>
            </a:r>
            <a:r>
              <a:rPr lang="en-US" altLang="zh-CN" smtClean="0"/>
              <a:t>11.100.95.9:8081/xnpatrol/jasframework/login/login.htm </a:t>
            </a:r>
            <a:endParaRPr lang="en-US" altLang="zh-CN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</a:rPr>
              <a:t>登录</a:t>
            </a:r>
            <a:r>
              <a:rPr lang="zh-CN" altLang="en-US" sz="1600" dirty="0">
                <a:latin typeface="+mn-ea"/>
              </a:rPr>
              <a:t>打开的巡检系统，在首页右侧</a:t>
            </a:r>
            <a:r>
              <a:rPr lang="en-US" altLang="zh-CN" sz="1600" dirty="0">
                <a:latin typeface="+mn-ea"/>
              </a:rPr>
              <a:t>【App</a:t>
            </a:r>
            <a:r>
              <a:rPr lang="zh-CN" altLang="en-US" sz="1600" dirty="0">
                <a:latin typeface="+mn-ea"/>
              </a:rPr>
              <a:t>下载</a:t>
            </a:r>
            <a:r>
              <a:rPr lang="en-US" altLang="zh-CN" sz="1600" dirty="0">
                <a:latin typeface="+mn-ea"/>
              </a:rPr>
              <a:t>】</a:t>
            </a:r>
            <a:r>
              <a:rPr lang="zh-CN" altLang="en-US" sz="1600" dirty="0">
                <a:latin typeface="+mn-ea"/>
              </a:rPr>
              <a:t>按钮选择下载 管道工</a:t>
            </a:r>
            <a:r>
              <a:rPr lang="en-US" altLang="zh-CN" sz="1600" dirty="0" smtClean="0">
                <a:latin typeface="+mn-ea"/>
              </a:rPr>
              <a:t>APP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</a:rPr>
              <a:t>将</a:t>
            </a:r>
            <a:r>
              <a:rPr lang="zh-CN" altLang="en-US" sz="1600" dirty="0">
                <a:latin typeface="+mn-ea"/>
              </a:rPr>
              <a:t>下载的</a:t>
            </a:r>
            <a:r>
              <a:rPr lang="en-US" altLang="zh-CN" sz="1600" dirty="0">
                <a:latin typeface="+mn-ea"/>
              </a:rPr>
              <a:t>APK</a:t>
            </a:r>
            <a:r>
              <a:rPr lang="zh-CN" altLang="en-US" sz="1600" dirty="0">
                <a:latin typeface="+mn-ea"/>
              </a:rPr>
              <a:t>安装包，在安卓智能设备（智能手机）安装完成</a:t>
            </a:r>
            <a:r>
              <a:rPr lang="zh-CN" altLang="en-US" sz="1600" dirty="0" smtClean="0">
                <a:latin typeface="+mn-ea"/>
              </a:rPr>
              <a:t>后，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APP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图标</a:t>
            </a:r>
            <a:r>
              <a:rPr lang="zh-CN" altLang="en-US" sz="1600" dirty="0">
                <a:latin typeface="+mn-ea"/>
              </a:rPr>
              <a:t>如下图</a:t>
            </a:r>
            <a:r>
              <a:rPr lang="en-US" altLang="zh-CN" sz="1600" dirty="0">
                <a:latin typeface="+mn-ea"/>
              </a:rPr>
              <a:t>-1</a:t>
            </a:r>
            <a:r>
              <a:rPr lang="zh-CN" altLang="en-US" sz="1600" dirty="0">
                <a:latin typeface="+mn-ea"/>
              </a:rPr>
              <a:t>所示。</a:t>
            </a:r>
            <a:endParaRPr lang="en-US" altLang="zh-CN" sz="1600" dirty="0">
              <a:latin typeface="+mn-ea"/>
            </a:endParaRPr>
          </a:p>
          <a:p>
            <a:pPr indent="457200">
              <a:lnSpc>
                <a:spcPct val="150000"/>
              </a:lnSpc>
            </a:pPr>
            <a:endParaRPr lang="en-US" altLang="zh-CN" sz="1600" dirty="0" smtClean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423" y="3034527"/>
            <a:ext cx="2921437" cy="28684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880358" y="6009499"/>
            <a:ext cx="1669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图</a:t>
            </a:r>
            <a:r>
              <a:rPr lang="en-US" altLang="zh-CN" sz="1600" dirty="0" smtClean="0">
                <a:latin typeface="+mn-ea"/>
              </a:rPr>
              <a:t>-1 </a:t>
            </a:r>
            <a:r>
              <a:rPr lang="zh-CN" altLang="en-US" sz="1600" dirty="0" smtClean="0">
                <a:latin typeface="+mn-ea"/>
              </a:rPr>
              <a:t>巡线工</a:t>
            </a:r>
            <a:r>
              <a:rPr lang="en-US" altLang="zh-CN" sz="1600" dirty="0" smtClean="0">
                <a:latin typeface="+mn-ea"/>
              </a:rPr>
              <a:t>APP</a:t>
            </a:r>
            <a:endParaRPr lang="zh-CN" altLang="en-US" sz="1600" dirty="0"/>
          </a:p>
        </p:txBody>
      </p:sp>
      <p:sp>
        <p:nvSpPr>
          <p:cNvPr id="12" name="等腰三角形 11"/>
          <p:cNvSpPr/>
          <p:nvPr/>
        </p:nvSpPr>
        <p:spPr>
          <a:xfrm>
            <a:off x="9695518" y="6094137"/>
            <a:ext cx="143435" cy="1692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>
            <a:off x="6981914" y="3803171"/>
            <a:ext cx="239283" cy="234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2910525"/>
            <a:ext cx="8210143" cy="9182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571" y="4067299"/>
            <a:ext cx="256816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>
            <a:spLocks/>
          </p:cNvSpPr>
          <p:nvPr/>
        </p:nvSpPr>
        <p:spPr>
          <a:xfrm>
            <a:off x="179511" y="256186"/>
            <a:ext cx="3444837" cy="439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8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一、安装与登录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4018" y="1069576"/>
            <a:ext cx="4901407" cy="54645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、安卓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8</a:t>
            </a:r>
            <a:r>
              <a:rPr lang="zh-CN" altLang="en-US" b="1" dirty="0" smtClean="0">
                <a:latin typeface="+mn-ea"/>
              </a:rPr>
              <a:t>可信任程序设置 （一）</a:t>
            </a:r>
            <a:endParaRPr lang="en-US" altLang="zh-CN" b="1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+mn-ea"/>
              </a:rPr>
              <a:t>在手机中找到如下“设置”按钮，打开；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接着</a:t>
            </a:r>
            <a:r>
              <a:rPr lang="zh-CN" altLang="en-US" sz="1600" dirty="0"/>
              <a:t>点击</a:t>
            </a:r>
            <a:r>
              <a:rPr lang="zh-CN" altLang="en-US" sz="1600" dirty="0" smtClean="0"/>
              <a:t>“应用和通知”；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 smtClean="0">
              <a:solidFill>
                <a:srgbClr val="333333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 smtClean="0">
              <a:solidFill>
                <a:srgbClr val="333333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应用和</a:t>
            </a:r>
            <a:r>
              <a:rPr lang="zh-CN" altLang="en-US" sz="1600" dirty="0" smtClean="0"/>
              <a:t>通知界面点击“权限管理”；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在受监控的应用中找到“管道巡检”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，点击进入；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进入</a:t>
            </a:r>
            <a:r>
              <a:rPr lang="zh-CN" altLang="en-US" sz="1600" dirty="0"/>
              <a:t>应用权限后，点击</a:t>
            </a:r>
            <a:r>
              <a:rPr lang="zh-CN" altLang="en-US" sz="1600" dirty="0" smtClean="0"/>
              <a:t>“设置单项权限”</a:t>
            </a:r>
            <a:r>
              <a:rPr lang="en-US" altLang="zh-CN" sz="1600" dirty="0" smtClean="0"/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在单项权限第一项就是“信任此应用”，开启右边的开关即</a:t>
            </a:r>
            <a:r>
              <a:rPr lang="zh-CN" altLang="en-US" sz="1600" dirty="0" smtClean="0"/>
              <a:t>可。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12" y="1330690"/>
            <a:ext cx="678089" cy="6839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3377" b="19530"/>
          <a:stretch/>
        </p:blipFill>
        <p:spPr>
          <a:xfrm>
            <a:off x="5560578" y="1057275"/>
            <a:ext cx="2690093" cy="22383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右箭头 10"/>
          <p:cNvSpPr/>
          <p:nvPr/>
        </p:nvSpPr>
        <p:spPr>
          <a:xfrm>
            <a:off x="4400550" y="1600200"/>
            <a:ext cx="276225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3352799" y="2302274"/>
            <a:ext cx="2200275" cy="242973"/>
          </a:xfrm>
          <a:prstGeom prst="rightArrow">
            <a:avLst>
              <a:gd name="adj1" fmla="val 218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r="43878"/>
          <a:stretch/>
        </p:blipFill>
        <p:spPr>
          <a:xfrm>
            <a:off x="8311596" y="2077600"/>
            <a:ext cx="1762125" cy="23403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右箭头 17"/>
          <p:cNvSpPr/>
          <p:nvPr/>
        </p:nvSpPr>
        <p:spPr>
          <a:xfrm>
            <a:off x="4043361" y="3461813"/>
            <a:ext cx="4207310" cy="207341"/>
          </a:xfrm>
          <a:prstGeom prst="rightArrow">
            <a:avLst>
              <a:gd name="adj1" fmla="val 335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/>
          <a:srcRect r="15021"/>
          <a:stretch/>
        </p:blipFill>
        <p:spPr>
          <a:xfrm>
            <a:off x="6355588" y="3835317"/>
            <a:ext cx="1754973" cy="10059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276" y="4800001"/>
            <a:ext cx="1990784" cy="1877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/>
          <a:srcRect b="7754"/>
          <a:stretch/>
        </p:blipFill>
        <p:spPr>
          <a:xfrm>
            <a:off x="8037961" y="4800001"/>
            <a:ext cx="2039111" cy="1854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4" name="右箭头 23"/>
          <p:cNvSpPr/>
          <p:nvPr/>
        </p:nvSpPr>
        <p:spPr>
          <a:xfrm>
            <a:off x="5131861" y="6420800"/>
            <a:ext cx="276225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7688887" y="5135361"/>
            <a:ext cx="276225" cy="171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flipV="1">
            <a:off x="5230027" y="4212217"/>
            <a:ext cx="1125562" cy="342300"/>
          </a:xfrm>
          <a:prstGeom prst="rightArrow">
            <a:avLst>
              <a:gd name="adj1" fmla="val 335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3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>
            <a:spLocks/>
          </p:cNvSpPr>
          <p:nvPr/>
        </p:nvSpPr>
        <p:spPr>
          <a:xfrm>
            <a:off x="179511" y="256186"/>
            <a:ext cx="3444837" cy="439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8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一、安装与登录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23850" y="1155301"/>
            <a:ext cx="43204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、程序后台驻留 设置（一），锁屏运行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825" y="1981885"/>
            <a:ext cx="37343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点击手机导航栏按钮中的“多任务管理”按钮，切出多任务管理</a:t>
            </a:r>
            <a:r>
              <a:rPr lang="zh-CN" altLang="en-US" sz="1600" dirty="0" smtClean="0"/>
              <a:t>窗口；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在多任务管理窗口中，点击要保留运行的</a:t>
            </a:r>
            <a:r>
              <a:rPr lang="en-US" altLang="zh-CN" sz="1600" dirty="0"/>
              <a:t>APP</a:t>
            </a:r>
            <a:r>
              <a:rPr lang="zh-CN" altLang="en-US" sz="1600" dirty="0"/>
              <a:t>窗口右上角的</a:t>
            </a:r>
            <a:r>
              <a:rPr lang="zh-CN" altLang="en-US" sz="1600" b="1" dirty="0">
                <a:solidFill>
                  <a:srgbClr val="FF0000"/>
                </a:solidFill>
              </a:rPr>
              <a:t>锁型图标</a:t>
            </a:r>
            <a:r>
              <a:rPr lang="zh-CN" altLang="en-US" sz="1600" dirty="0"/>
              <a:t>，让该图标变成</a:t>
            </a:r>
            <a:r>
              <a:rPr lang="zh-CN" altLang="en-US" sz="1600" b="1" dirty="0">
                <a:solidFill>
                  <a:srgbClr val="FF0000"/>
                </a:solidFill>
              </a:rPr>
              <a:t>锁上</a:t>
            </a:r>
            <a:r>
              <a:rPr lang="zh-CN" altLang="en-US" sz="1600" dirty="0"/>
              <a:t>的状态，进而锁定该</a:t>
            </a:r>
            <a:r>
              <a:rPr lang="zh-CN" altLang="en-US" sz="1600" dirty="0" smtClean="0"/>
              <a:t>应用；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这样</a:t>
            </a:r>
            <a:r>
              <a:rPr lang="zh-CN" altLang="en-US" sz="1600" dirty="0"/>
              <a:t>手机锁屏后</a:t>
            </a:r>
            <a:r>
              <a:rPr lang="zh-CN" altLang="en-US" sz="1600" dirty="0" smtClean="0"/>
              <a:t>，</a:t>
            </a:r>
            <a:r>
              <a:rPr lang="en-US" altLang="zh-CN" sz="1600" dirty="0" smtClean="0">
                <a:solidFill>
                  <a:srgbClr val="FF0000"/>
                </a:solidFill>
              </a:rPr>
              <a:t>APP</a:t>
            </a:r>
            <a:r>
              <a:rPr lang="zh-CN" altLang="en-US" sz="1600" dirty="0" smtClean="0">
                <a:solidFill>
                  <a:srgbClr val="FF0000"/>
                </a:solidFill>
              </a:rPr>
              <a:t>就可以在后台运行，不会</a:t>
            </a:r>
            <a:r>
              <a:rPr lang="zh-CN" altLang="en-US" sz="1600" dirty="0">
                <a:solidFill>
                  <a:srgbClr val="FF0000"/>
                </a:solidFill>
              </a:rPr>
              <a:t>再出现</a:t>
            </a:r>
            <a:r>
              <a:rPr lang="en-US" altLang="zh-CN" sz="1600" dirty="0">
                <a:solidFill>
                  <a:srgbClr val="FF0000"/>
                </a:solidFill>
              </a:rPr>
              <a:t>app</a:t>
            </a:r>
            <a:r>
              <a:rPr lang="zh-CN" altLang="en-US" sz="1600" dirty="0">
                <a:solidFill>
                  <a:srgbClr val="FF0000"/>
                </a:solidFill>
              </a:rPr>
              <a:t>被清理关闭的</a:t>
            </a:r>
            <a:r>
              <a:rPr lang="zh-CN" altLang="en-US" sz="1600" dirty="0" smtClean="0">
                <a:solidFill>
                  <a:srgbClr val="FF0000"/>
                </a:solidFill>
              </a:rPr>
              <a:t>情况。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593" y="1266341"/>
            <a:ext cx="2470853" cy="1979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976" y="1266341"/>
            <a:ext cx="2360963" cy="39531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49" y="2766715"/>
            <a:ext cx="2279808" cy="38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10" y="76912"/>
            <a:ext cx="5178751" cy="792088"/>
          </a:xfrm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后台驻留 设置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（二）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6" y="954280"/>
            <a:ext cx="2397606" cy="55404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18" y="954280"/>
            <a:ext cx="2293143" cy="55448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09" y="954280"/>
            <a:ext cx="2168180" cy="55448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839" y="954280"/>
            <a:ext cx="2281727" cy="55448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118" y="954280"/>
            <a:ext cx="2271975" cy="5509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73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27" y="2663955"/>
            <a:ext cx="2499654" cy="4222879"/>
          </a:xfrm>
          <a:prstGeom prst="rect">
            <a:avLst/>
          </a:prstGeom>
        </p:spPr>
      </p:pic>
      <p:sp>
        <p:nvSpPr>
          <p:cNvPr id="20" name="标题 1"/>
          <p:cNvSpPr txBox="1">
            <a:spLocks/>
          </p:cNvSpPr>
          <p:nvPr/>
        </p:nvSpPr>
        <p:spPr>
          <a:xfrm>
            <a:off x="179511" y="256186"/>
            <a:ext cx="3444837" cy="439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98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一、安装与登录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9977" y="763018"/>
            <a:ext cx="11860306" cy="11260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APP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配置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与登录</a:t>
            </a:r>
            <a:endParaRPr lang="en-US" altLang="zh-CN" b="1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+mn-ea"/>
              </a:rPr>
              <a:t>点击</a:t>
            </a:r>
            <a:r>
              <a:rPr lang="en-US" altLang="zh-CN" sz="1600" dirty="0">
                <a:latin typeface="+mn-ea"/>
              </a:rPr>
              <a:t>APP</a:t>
            </a:r>
            <a:r>
              <a:rPr lang="zh-CN" altLang="en-US" sz="1600" dirty="0">
                <a:latin typeface="+mn-ea"/>
              </a:rPr>
              <a:t>图标进入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系统登录界面</a:t>
            </a:r>
            <a:r>
              <a:rPr lang="zh-CN" altLang="en-US" sz="1600" dirty="0">
                <a:latin typeface="+mn-ea"/>
              </a:rPr>
              <a:t>如</a:t>
            </a:r>
            <a:r>
              <a:rPr lang="zh-CN" altLang="en-US" sz="1600" dirty="0" smtClean="0">
                <a:latin typeface="+mn-ea"/>
              </a:rPr>
              <a:t>图所</a:t>
            </a:r>
            <a:r>
              <a:rPr lang="zh-CN" altLang="en-US" sz="1600" dirty="0">
                <a:latin typeface="+mn-ea"/>
              </a:rPr>
              <a:t>示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+mn-ea"/>
              </a:rPr>
              <a:t>在登录界面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点击右上角的齿轮按钮</a:t>
            </a:r>
            <a:r>
              <a:rPr lang="zh-CN" altLang="en-US" sz="1600" dirty="0" smtClean="0">
                <a:latin typeface="+mn-ea"/>
              </a:rPr>
              <a:t>进行巡检服务器配置（</a:t>
            </a:r>
            <a:r>
              <a:rPr lang="en-US" altLang="zh-CN" sz="1600" dirty="0" smtClean="0">
                <a:latin typeface="+mn-ea"/>
              </a:rPr>
              <a:t>IP</a:t>
            </a:r>
            <a:r>
              <a:rPr lang="zh-CN" altLang="en-US" sz="1600" dirty="0" smtClean="0">
                <a:latin typeface="+mn-ea"/>
              </a:rPr>
              <a:t>：</a:t>
            </a:r>
            <a:r>
              <a:rPr lang="en-US" altLang="zh-CN" sz="1600" dirty="0" smtClean="0">
                <a:latin typeface="+mn-ea"/>
              </a:rPr>
              <a:t>210.12.193.132</a:t>
            </a:r>
            <a:r>
              <a:rPr lang="zh-CN" altLang="en-US" sz="1600" dirty="0" smtClean="0">
                <a:latin typeface="+mn-ea"/>
              </a:rPr>
              <a:t>；端口：</a:t>
            </a:r>
            <a:r>
              <a:rPr lang="en-US" altLang="zh-CN" sz="1600" dirty="0" smtClean="0">
                <a:latin typeface="+mn-ea"/>
              </a:rPr>
              <a:t>10002</a:t>
            </a:r>
            <a:r>
              <a:rPr lang="zh-CN" altLang="en-US" sz="1600" dirty="0" smtClean="0">
                <a:latin typeface="+mn-ea"/>
              </a:rPr>
              <a:t>）和消息服务器配置（</a:t>
            </a:r>
            <a:r>
              <a:rPr lang="en-US" altLang="zh-CN" sz="1600" dirty="0">
                <a:latin typeface="+mn-ea"/>
              </a:rPr>
              <a:t> IP</a:t>
            </a:r>
            <a:r>
              <a:rPr lang="zh-CN" altLang="en-US" sz="1600" dirty="0">
                <a:latin typeface="+mn-ea"/>
              </a:rPr>
              <a:t>：</a:t>
            </a:r>
            <a:r>
              <a:rPr lang="en-US" altLang="zh-CN" sz="1600" dirty="0">
                <a:latin typeface="+mn-ea"/>
              </a:rPr>
              <a:t>210.12.193.132</a:t>
            </a:r>
            <a:r>
              <a:rPr lang="zh-CN" altLang="en-US" sz="1600" dirty="0">
                <a:latin typeface="+mn-ea"/>
              </a:rPr>
              <a:t>；端口：</a:t>
            </a:r>
            <a:r>
              <a:rPr lang="en-US" altLang="zh-CN" sz="1600" dirty="0" smtClean="0">
                <a:latin typeface="+mn-ea"/>
              </a:rPr>
              <a:t>10003</a:t>
            </a:r>
            <a:r>
              <a:rPr lang="zh-CN" altLang="en-US" sz="1600" dirty="0" smtClean="0">
                <a:latin typeface="+mn-ea"/>
              </a:rPr>
              <a:t>）</a:t>
            </a:r>
            <a:r>
              <a:rPr lang="zh-CN" altLang="en-US" sz="1600" b="1" dirty="0" smtClean="0">
                <a:latin typeface="+mn-ea"/>
              </a:rPr>
              <a:t>，点击确定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+mn-ea"/>
              </a:rPr>
              <a:t>修改成功返回登录界面，输入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本手机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SIM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卡号</a:t>
            </a:r>
            <a:r>
              <a:rPr lang="zh-CN" altLang="en-US" sz="1600" dirty="0" smtClean="0">
                <a:latin typeface="+mn-ea"/>
              </a:rPr>
              <a:t>，点击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登录</a:t>
            </a:r>
            <a:r>
              <a:rPr lang="zh-CN" altLang="en-US" sz="1600" dirty="0" smtClean="0">
                <a:latin typeface="+mn-ea"/>
              </a:rPr>
              <a:t>按钮，进入巡检主界面。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2" y="2647480"/>
            <a:ext cx="2329047" cy="41671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1034" y="3224234"/>
            <a:ext cx="50225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</a:rPr>
              <a:t>巡线工</a:t>
            </a:r>
            <a:r>
              <a:rPr lang="en-US" altLang="zh-CN" sz="1200" dirty="0" smtClean="0">
                <a:latin typeface="+mn-ea"/>
              </a:rPr>
              <a:t>APP</a:t>
            </a:r>
            <a:r>
              <a:rPr lang="zh-CN" altLang="en-US" sz="1600" dirty="0">
                <a:latin typeface="+mn-ea"/>
              </a:rPr>
              <a:t>登录</a:t>
            </a:r>
            <a:r>
              <a:rPr lang="zh-CN" altLang="en-US" sz="1600" dirty="0" smtClean="0">
                <a:latin typeface="+mn-ea"/>
              </a:rPr>
              <a:t>界面</a:t>
            </a:r>
            <a:endParaRPr lang="zh-CN" altLang="en-US" sz="1600" dirty="0"/>
          </a:p>
        </p:txBody>
      </p:sp>
      <p:sp>
        <p:nvSpPr>
          <p:cNvPr id="16" name="等腰三角形 15"/>
          <p:cNvSpPr/>
          <p:nvPr/>
        </p:nvSpPr>
        <p:spPr>
          <a:xfrm rot="5400000">
            <a:off x="302771" y="2974200"/>
            <a:ext cx="143435" cy="1692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35775" y="2762812"/>
            <a:ext cx="439272" cy="394883"/>
          </a:xfrm>
          <a:prstGeom prst="roundRect">
            <a:avLst/>
          </a:prstGeom>
          <a:noFill/>
          <a:ln w="38100">
            <a:solidFill>
              <a:srgbClr val="CE00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10" y="2663954"/>
            <a:ext cx="2193345" cy="4170897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3870125" y="3550510"/>
            <a:ext cx="2163121" cy="2166551"/>
          </a:xfrm>
          <a:prstGeom prst="roundRect">
            <a:avLst/>
          </a:prstGeom>
          <a:noFill/>
          <a:ln w="38100">
            <a:solidFill>
              <a:srgbClr val="CE00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051523" y="2987121"/>
            <a:ext cx="548397" cy="680883"/>
          </a:xfrm>
          <a:prstGeom prst="straightConnector1">
            <a:avLst/>
          </a:prstGeom>
          <a:ln w="57150">
            <a:solidFill>
              <a:srgbClr val="CE0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193464" y="4075881"/>
            <a:ext cx="50225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+mn-ea"/>
              </a:rPr>
              <a:t>APP</a:t>
            </a:r>
            <a:r>
              <a:rPr lang="zh-CN" altLang="en-US" sz="1600" dirty="0" smtClean="0">
                <a:latin typeface="+mn-ea"/>
              </a:rPr>
              <a:t>服务器配置</a:t>
            </a:r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界面</a:t>
            </a:r>
            <a:endParaRPr lang="zh-CN" altLang="en-US" sz="1600" dirty="0"/>
          </a:p>
        </p:txBody>
      </p:sp>
      <p:sp>
        <p:nvSpPr>
          <p:cNvPr id="32" name="等腰三角形 31"/>
          <p:cNvSpPr/>
          <p:nvPr/>
        </p:nvSpPr>
        <p:spPr>
          <a:xfrm rot="5400000">
            <a:off x="3335201" y="3825847"/>
            <a:ext cx="143435" cy="1692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085307" y="4387054"/>
            <a:ext cx="1930039" cy="1065361"/>
          </a:xfrm>
          <a:prstGeom prst="roundRect">
            <a:avLst/>
          </a:prstGeom>
          <a:noFill/>
          <a:ln w="38100">
            <a:solidFill>
              <a:srgbClr val="CE00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810" y="2663954"/>
            <a:ext cx="2166650" cy="4167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矩形 37"/>
          <p:cNvSpPr/>
          <p:nvPr/>
        </p:nvSpPr>
        <p:spPr>
          <a:xfrm>
            <a:off x="6410555" y="3145378"/>
            <a:ext cx="50225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+mn-ea"/>
              </a:rPr>
              <a:t>APP</a:t>
            </a:r>
            <a:r>
              <a:rPr lang="zh-CN" altLang="en-US" sz="1600" dirty="0">
                <a:latin typeface="+mn-ea"/>
              </a:rPr>
              <a:t>登录</a:t>
            </a:r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界面</a:t>
            </a:r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输入预设手机号</a:t>
            </a:r>
            <a:endParaRPr lang="zh-CN" altLang="en-US" sz="1600" dirty="0"/>
          </a:p>
        </p:txBody>
      </p:sp>
      <p:sp>
        <p:nvSpPr>
          <p:cNvPr id="39" name="等腰三角形 38"/>
          <p:cNvSpPr/>
          <p:nvPr/>
        </p:nvSpPr>
        <p:spPr>
          <a:xfrm rot="5400000">
            <a:off x="6552292" y="2895344"/>
            <a:ext cx="143435" cy="1692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402717" y="3033027"/>
            <a:ext cx="50225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巡线工</a:t>
            </a:r>
            <a:r>
              <a:rPr lang="en-US" altLang="zh-CN" sz="1200" dirty="0" smtClean="0">
                <a:latin typeface="+mn-ea"/>
              </a:rPr>
              <a:t>APP</a:t>
            </a:r>
            <a:r>
              <a:rPr lang="zh-CN" altLang="en-US" sz="1600" dirty="0" smtClean="0">
                <a:latin typeface="+mn-ea"/>
              </a:rPr>
              <a:t>巡检主界面</a:t>
            </a:r>
            <a:endParaRPr lang="zh-CN" altLang="en-US" sz="1600" dirty="0"/>
          </a:p>
        </p:txBody>
      </p:sp>
      <p:sp>
        <p:nvSpPr>
          <p:cNvPr id="41" name="等腰三角形 40"/>
          <p:cNvSpPr/>
          <p:nvPr/>
        </p:nvSpPr>
        <p:spPr>
          <a:xfrm rot="5400000">
            <a:off x="9544454" y="2782993"/>
            <a:ext cx="143435" cy="1692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9157820" y="5327421"/>
            <a:ext cx="747150" cy="0"/>
          </a:xfrm>
          <a:prstGeom prst="straightConnector1">
            <a:avLst/>
          </a:prstGeom>
          <a:ln w="57150">
            <a:solidFill>
              <a:srgbClr val="CE0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03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目      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24031" y="4233487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824031" y="4233487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gray">
          <a:xfrm>
            <a:off x="3974978" y="2252590"/>
            <a:ext cx="4783540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巡线</a:t>
            </a:r>
            <a:r>
              <a:rPr lang="zh-CN" altLang="en-US" sz="3200" dirty="0" smtClean="0">
                <a:solidFill>
                  <a:schemeClr val="accent5">
                    <a:lumMod val="50000"/>
                  </a:schemeClr>
                </a:solidFill>
              </a:rPr>
              <a:t>工</a:t>
            </a:r>
            <a:r>
              <a:rPr lang="en-US" altLang="zh-CN" sz="3200" dirty="0" smtClean="0">
                <a:solidFill>
                  <a:schemeClr val="accent5">
                    <a:lumMod val="50000"/>
                  </a:schemeClr>
                </a:solidFill>
              </a:rPr>
              <a:t>APP</a:t>
            </a:r>
            <a:r>
              <a:rPr lang="zh-CN" altLang="en-US" sz="3200" dirty="0" smtClean="0">
                <a:solidFill>
                  <a:schemeClr val="accent5">
                    <a:lumMod val="50000"/>
                  </a:schemeClr>
                </a:solidFill>
              </a:rPr>
              <a:t>安装与登录</a:t>
            </a:r>
            <a:endParaRPr lang="zh-CN" altLang="zh-C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gray">
          <a:xfrm>
            <a:off x="3400095" y="2273326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一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947163" y="4274030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巡线工</a:t>
            </a:r>
            <a:r>
              <a:rPr lang="en-US" altLang="zh-CN" sz="3200" dirty="0" smtClean="0">
                <a:solidFill>
                  <a:schemeClr val="bg1"/>
                </a:solidFill>
              </a:rPr>
              <a:t>APP</a:t>
            </a:r>
            <a:r>
              <a:rPr lang="zh-CN" altLang="en-US" sz="3200" dirty="0" smtClean="0">
                <a:solidFill>
                  <a:schemeClr val="bg1"/>
                </a:solidFill>
              </a:rPr>
              <a:t>操作使用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gray">
          <a:xfrm>
            <a:off x="3400095" y="4310252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二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4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2"/>
          <p:cNvSpPr>
            <a:spLocks noGrp="1"/>
          </p:cNvSpPr>
          <p:nvPr>
            <p:ph type="title"/>
          </p:nvPr>
        </p:nvSpPr>
        <p:spPr>
          <a:xfrm>
            <a:off x="0" y="30907"/>
            <a:ext cx="4876800" cy="792088"/>
          </a:xfrm>
        </p:spPr>
        <p:txBody>
          <a:bodyPr/>
          <a:lstStyle/>
          <a:p>
            <a:r>
              <a:rPr lang="zh-CN" altLang="en-US" dirty="0" smtClean="0"/>
              <a:t>二、巡线工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73" y="822995"/>
            <a:ext cx="3047251" cy="59153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圆角矩形标注 2"/>
          <p:cNvSpPr/>
          <p:nvPr/>
        </p:nvSpPr>
        <p:spPr>
          <a:xfrm>
            <a:off x="1306083" y="1057455"/>
            <a:ext cx="2127902" cy="925169"/>
          </a:xfrm>
          <a:prstGeom prst="wedgeRoundRectCallout">
            <a:avLst>
              <a:gd name="adj1" fmla="val 126557"/>
              <a:gd name="adj2" fmla="val -33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巡线工</a:t>
            </a:r>
            <a:r>
              <a:rPr lang="en-US" altLang="zh-CN" dirty="0" smtClean="0"/>
              <a:t>【</a:t>
            </a:r>
            <a:r>
              <a:rPr lang="zh-CN" altLang="en-US" dirty="0"/>
              <a:t>退出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按钮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084673" y="905854"/>
            <a:ext cx="726466" cy="67761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461827" y="842422"/>
            <a:ext cx="670097" cy="67761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标注 32"/>
          <p:cNvSpPr/>
          <p:nvPr/>
        </p:nvSpPr>
        <p:spPr>
          <a:xfrm>
            <a:off x="9210942" y="1057455"/>
            <a:ext cx="2127902" cy="925169"/>
          </a:xfrm>
          <a:prstGeom prst="wedgeRoundRectCallout">
            <a:avLst>
              <a:gd name="adj1" fmla="val -99146"/>
              <a:gd name="adj2" fmla="val -35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数据同步及设置界面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5084673" y="5623655"/>
            <a:ext cx="670097" cy="5891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8" name="圆角矩形标注 37"/>
          <p:cNvSpPr/>
          <p:nvPr/>
        </p:nvSpPr>
        <p:spPr>
          <a:xfrm>
            <a:off x="1374449" y="2414013"/>
            <a:ext cx="2127902" cy="925169"/>
          </a:xfrm>
          <a:prstGeom prst="wedgeRoundRectCallout">
            <a:avLst>
              <a:gd name="adj1" fmla="val 136597"/>
              <a:gd name="adj2" fmla="val 36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APP【</a:t>
            </a:r>
            <a:r>
              <a:rPr lang="zh-CN" altLang="en-US" dirty="0" smtClean="0"/>
              <a:t>主地图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39" name="圆角矩形标注 38"/>
          <p:cNvSpPr/>
          <p:nvPr/>
        </p:nvSpPr>
        <p:spPr>
          <a:xfrm>
            <a:off x="1374449" y="3770571"/>
            <a:ext cx="2127902" cy="925169"/>
          </a:xfrm>
          <a:prstGeom prst="wedgeRoundRectCallout">
            <a:avLst>
              <a:gd name="adj1" fmla="val 126155"/>
              <a:gd name="adj2" fmla="val 1575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【</a:t>
            </a:r>
            <a:r>
              <a:rPr lang="zh-CN" altLang="en-US" dirty="0" smtClean="0"/>
              <a:t>定位</a:t>
            </a:r>
            <a:r>
              <a:rPr lang="en-US" altLang="zh-CN" dirty="0" smtClean="0"/>
              <a:t>】</a:t>
            </a:r>
            <a:r>
              <a:rPr lang="zh-CN" altLang="en-US" dirty="0"/>
              <a:t>用户</a:t>
            </a:r>
            <a:r>
              <a:rPr lang="zh-CN" altLang="en-US" dirty="0" smtClean="0"/>
              <a:t>当前位置，可用来测试</a:t>
            </a:r>
            <a:r>
              <a:rPr lang="en-US" altLang="zh-CN" dirty="0" smtClean="0"/>
              <a:t>GPS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sp>
        <p:nvSpPr>
          <p:cNvPr id="40" name="圆角矩形标注 39"/>
          <p:cNvSpPr/>
          <p:nvPr/>
        </p:nvSpPr>
        <p:spPr>
          <a:xfrm>
            <a:off x="1374449" y="5623655"/>
            <a:ext cx="2127902" cy="925169"/>
          </a:xfrm>
          <a:prstGeom prst="wedgeRoundRectCallout">
            <a:avLst>
              <a:gd name="adj1" fmla="val 126959"/>
              <a:gd name="adj2" fmla="val 531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弹出此巡线工所属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关键点</a:t>
            </a:r>
            <a:r>
              <a:rPr lang="en-US" altLang="zh-CN" dirty="0" smtClean="0"/>
              <a:t>】</a:t>
            </a:r>
            <a:r>
              <a:rPr lang="zh-CN" altLang="en-US" dirty="0" smtClean="0"/>
              <a:t>信息</a:t>
            </a:r>
            <a:endParaRPr lang="zh-CN" altLang="en-US" dirty="0"/>
          </a:p>
        </p:txBody>
      </p:sp>
      <p:sp>
        <p:nvSpPr>
          <p:cNvPr id="41" name="圆角矩形 40"/>
          <p:cNvSpPr/>
          <p:nvPr/>
        </p:nvSpPr>
        <p:spPr>
          <a:xfrm>
            <a:off x="5200085" y="6368560"/>
            <a:ext cx="1012708" cy="438164"/>
          </a:xfrm>
          <a:prstGeom prst="roundRect">
            <a:avLst/>
          </a:prstGeom>
          <a:noFill/>
          <a:ln w="38100">
            <a:solidFill>
              <a:srgbClr val="CE00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标注 41"/>
          <p:cNvSpPr/>
          <p:nvPr/>
        </p:nvSpPr>
        <p:spPr>
          <a:xfrm>
            <a:off x="9210942" y="2414012"/>
            <a:ext cx="2127902" cy="925169"/>
          </a:xfrm>
          <a:prstGeom prst="wedgeRoundRectCallout">
            <a:avLst>
              <a:gd name="adj1" fmla="val -109588"/>
              <a:gd name="adj2" fmla="val 2415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【</a:t>
            </a:r>
            <a:r>
              <a:rPr lang="zh-CN" altLang="en-US" dirty="0" smtClean="0"/>
              <a:t>现场拍照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发送给关联管道工</a:t>
            </a:r>
            <a:endParaRPr lang="zh-CN" altLang="en-US" dirty="0"/>
          </a:p>
        </p:txBody>
      </p:sp>
      <p:sp>
        <p:nvSpPr>
          <p:cNvPr id="43" name="圆角矩形标注 42"/>
          <p:cNvSpPr/>
          <p:nvPr/>
        </p:nvSpPr>
        <p:spPr>
          <a:xfrm>
            <a:off x="9210942" y="4233155"/>
            <a:ext cx="2127902" cy="925169"/>
          </a:xfrm>
          <a:prstGeom prst="wedgeRoundRectCallout">
            <a:avLst>
              <a:gd name="adj1" fmla="val -101958"/>
              <a:gd name="adj2" fmla="val 116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【</a:t>
            </a:r>
            <a:r>
              <a:rPr lang="zh-CN" altLang="en-US" dirty="0" smtClean="0"/>
              <a:t>语音上报</a:t>
            </a:r>
            <a:r>
              <a:rPr lang="en-US" altLang="zh-CN" dirty="0" smtClean="0"/>
              <a:t>】</a:t>
            </a:r>
            <a:r>
              <a:rPr lang="zh-CN" altLang="en-US" dirty="0" smtClean="0"/>
              <a:t>信息发送给关联管道工</a:t>
            </a:r>
            <a:endParaRPr lang="zh-CN" altLang="en-US" dirty="0"/>
          </a:p>
        </p:txBody>
      </p:sp>
      <p:sp>
        <p:nvSpPr>
          <p:cNvPr id="44" name="圆角矩形标注 43"/>
          <p:cNvSpPr/>
          <p:nvPr/>
        </p:nvSpPr>
        <p:spPr>
          <a:xfrm>
            <a:off x="9210942" y="5678692"/>
            <a:ext cx="2127902" cy="925169"/>
          </a:xfrm>
          <a:prstGeom prst="wedgeRoundRectCallout">
            <a:avLst>
              <a:gd name="adj1" fmla="val -156174"/>
              <a:gd name="adj2" fmla="val 300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【</a:t>
            </a:r>
            <a:r>
              <a:rPr lang="zh-CN" altLang="en-US" dirty="0" smtClean="0"/>
              <a:t>开始、暂停、结束</a:t>
            </a:r>
            <a:r>
              <a:rPr lang="en-US" altLang="zh-CN" dirty="0" smtClean="0"/>
              <a:t>】</a:t>
            </a:r>
            <a:r>
              <a:rPr lang="zh-CN" altLang="en-US" dirty="0"/>
              <a:t>巡检</a:t>
            </a:r>
            <a:r>
              <a:rPr lang="zh-CN" altLang="en-US" dirty="0" smtClean="0"/>
              <a:t>按钮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7496010" y="5101840"/>
            <a:ext cx="579767" cy="53036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506991" y="5653042"/>
            <a:ext cx="579767" cy="53036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273249" y="5939326"/>
            <a:ext cx="670097" cy="79902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8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9167</TotalTime>
  <Words>1592</Words>
  <Application>Microsoft Office PowerPoint</Application>
  <PresentationFormat>宽屏</PresentationFormat>
  <Paragraphs>174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PingFang SC</vt:lpstr>
      <vt:lpstr>黑体</vt:lpstr>
      <vt:lpstr>宋体</vt:lpstr>
      <vt:lpstr>微软雅黑</vt:lpstr>
      <vt:lpstr>Arial</vt:lpstr>
      <vt:lpstr>Arial Black</vt:lpstr>
      <vt:lpstr>Calibri</vt:lpstr>
      <vt:lpstr>Segoe UI</vt:lpstr>
      <vt:lpstr>Wingdings</vt:lpstr>
      <vt:lpstr>Office 主题</vt:lpstr>
      <vt:lpstr>1_Office 主题</vt:lpstr>
      <vt:lpstr>PowerPoint 演示文稿</vt:lpstr>
      <vt:lpstr>目      录</vt:lpstr>
      <vt:lpstr>PowerPoint 演示文稿</vt:lpstr>
      <vt:lpstr>PowerPoint 演示文稿</vt:lpstr>
      <vt:lpstr>PowerPoint 演示文稿</vt:lpstr>
      <vt:lpstr>后台驻留 设置（二）</vt:lpstr>
      <vt:lpstr>PowerPoint 演示文稿</vt:lpstr>
      <vt:lpstr>目      录</vt:lpstr>
      <vt:lpstr>二、巡线工APP使用</vt:lpstr>
      <vt:lpstr>二、巡线工APP使用</vt:lpstr>
      <vt:lpstr>二、巡线工APP使用</vt:lpstr>
      <vt:lpstr>二、巡线工APP使用</vt:lpstr>
      <vt:lpstr>二、巡线工APP使用</vt:lpstr>
      <vt:lpstr>二、巡线工APP使用</vt:lpstr>
      <vt:lpstr>二、巡线工APP使用</vt:lpstr>
      <vt:lpstr>二、巡线工APP使用</vt:lpstr>
      <vt:lpstr>二、巡线工APP使用</vt:lpstr>
      <vt:lpstr>二、巡线工APP使用</vt:lpstr>
      <vt:lpstr>二、使用总结</vt:lpstr>
      <vt:lpstr>FAQ常见问题</vt:lpstr>
      <vt:lpstr>FAQ常见问题</vt:lpstr>
      <vt:lpstr>FAQ常见问题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pc</cp:lastModifiedBy>
  <cp:revision>451</cp:revision>
  <cp:lastPrinted>2019-07-03T07:45:42Z</cp:lastPrinted>
  <dcterms:created xsi:type="dcterms:W3CDTF">2016-01-13T08:09:32Z</dcterms:created>
  <dcterms:modified xsi:type="dcterms:W3CDTF">2019-08-19T00:58:34Z</dcterms:modified>
</cp:coreProperties>
</file>